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2" r:id="rId4"/>
    <p:sldId id="355" r:id="rId5"/>
    <p:sldId id="328" r:id="rId6"/>
    <p:sldId id="351" r:id="rId7"/>
    <p:sldId id="259" r:id="rId8"/>
    <p:sldId id="357" r:id="rId9"/>
    <p:sldId id="358" r:id="rId10"/>
    <p:sldId id="356" r:id="rId11"/>
    <p:sldId id="359" r:id="rId12"/>
    <p:sldId id="258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1966" autoAdjust="0"/>
  </p:normalViewPr>
  <p:slideViewPr>
    <p:cSldViewPr snapToGrid="0">
      <p:cViewPr varScale="1">
        <p:scale>
          <a:sx n="95" d="100"/>
          <a:sy n="95" d="100"/>
        </p:scale>
        <p:origin x="300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jp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D0EB1F-118C-4372-8B90-C23E26732BE3}" type="datetimeFigureOut">
              <a:rPr lang="it-IT" smtClean="0"/>
              <a:t>01/06/2025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553FE-ED9A-4F03-9FD7-4D143ABD374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6789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64946-117B-471A-A4F3-21DEB8708C8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1044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coupling between marine shallow</a:t>
            </a:r>
          </a:p>
          <a:p>
            <a:r>
              <a:rPr lang="en-GB" dirty="0"/>
              <a:t>trade-wind clouds and circulation is known to play a </a:t>
            </a:r>
            <a:r>
              <a:rPr lang="en-GB" dirty="0" err="1"/>
              <a:t>cen</a:t>
            </a:r>
            <a:r>
              <a:rPr lang="en-GB" dirty="0"/>
              <a:t>-</a:t>
            </a:r>
          </a:p>
          <a:p>
            <a:r>
              <a:rPr lang="en-GB" dirty="0" err="1"/>
              <a:t>tral</a:t>
            </a:r>
            <a:r>
              <a:rPr lang="en-GB" dirty="0"/>
              <a:t> role in the uncertainty of the tropical cloud feedback and climate sensitivity estimated by models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2647E-1901-48D5-AA7D-6B7FAF87005E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91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Seismic</a:t>
            </a:r>
            <a:r>
              <a:rPr lang="it-IT" dirty="0"/>
              <a:t> </a:t>
            </a:r>
            <a:r>
              <a:rPr lang="it-IT" dirty="0" err="1"/>
              <a:t>tomography</a:t>
            </a:r>
            <a:r>
              <a:rPr lang="it-IT" dirty="0"/>
              <a:t> imaging</a:t>
            </a:r>
          </a:p>
          <a:p>
            <a:r>
              <a:rPr lang="en-US" dirty="0"/>
              <a:t>While much</a:t>
            </a:r>
          </a:p>
          <a:p>
            <a:r>
              <a:rPr lang="en-US" dirty="0"/>
              <a:t>of Earth’s topography arises from isostatic support due to variations in crustal and</a:t>
            </a:r>
          </a:p>
          <a:p>
            <a:r>
              <a:rPr lang="en-US" dirty="0"/>
              <a:t>lithospheric thickness and density, a significant portion of up to 1-2km results from</a:t>
            </a:r>
          </a:p>
          <a:p>
            <a:r>
              <a:rPr lang="en-US" dirty="0"/>
              <a:t>dynamic forces driven by slow yet vigorous mantle convection.</a:t>
            </a:r>
          </a:p>
          <a:p>
            <a:endParaRPr lang="en-US" dirty="0"/>
          </a:p>
          <a:p>
            <a:r>
              <a:rPr lang="en-US" dirty="0"/>
              <a:t>The topography of Earth is primarily controlled by lateral differences in the </a:t>
            </a:r>
          </a:p>
          <a:p>
            <a:r>
              <a:rPr lang="en-US" dirty="0"/>
              <a:t>density structure of the crust and lithosphere. </a:t>
            </a:r>
          </a:p>
          <a:p>
            <a:r>
              <a:rPr lang="en-US" dirty="0"/>
              <a:t>In addition to this </a:t>
            </a:r>
            <a:r>
              <a:rPr lang="en-US" i="1" dirty="0"/>
              <a:t>isostatic</a:t>
            </a:r>
            <a:r>
              <a:rPr lang="en-US" dirty="0"/>
              <a:t> topography, flow in the mantle induces deformation of its surface leading to </a:t>
            </a:r>
            <a:r>
              <a:rPr lang="en-US" i="1" dirty="0"/>
              <a:t>dynamic topography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53FE-ED9A-4F03-9FD7-4D143ABD3746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0328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53FE-ED9A-4F03-9FD7-4D143ABD3746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44307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D26E44-8787-B960-97C2-6251303DF2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D4850D6-BE68-6C19-3F36-5626D92E42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BA072C2-91EF-9139-8060-B1307A49A7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3C097A3-5EE3-F806-C83E-1D3BD5A628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553FE-ED9A-4F03-9FD7-4D143ABD3746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05387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5BC7DC-E7DE-C863-1B0D-1684D2694D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34B05D3-BBEF-B15B-DBF0-C7CB42D9F4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BA8FE4A-3A0F-682D-5AF2-2B202D787D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95374-27A3-449D-A400-F4F8D87C8C55}" type="datetime1">
              <a:rPr lang="it-IT" smtClean="0"/>
              <a:t>01/06/2025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0342536-B359-5551-2260-5276961E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44A6551-FC9B-391A-C87F-6F9CF4F72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09644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8C009B-E641-0EA0-6F73-8D2A1AA1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E8895A3-6252-B97A-E65F-68B430099E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0880051-C3C9-61DE-04D5-13A7943A7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1B98B-3E79-44D4-AD2C-2C1FF0D66E79}" type="datetime1">
              <a:rPr lang="it-IT" smtClean="0"/>
              <a:t>01/06/2025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99B8AD-D73A-FB4B-CC4F-B82AC7EFB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C5D47F8-4995-4193-5C47-0DA0122DA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7017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AD159CA-6502-EF3A-79E9-0822070D33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568DCD8-A8C5-1DEC-7CC8-EFDD86D1D2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72A8905-5BB9-5D86-FB1F-E6E7226C1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25CE8C-0E2F-4D2A-B29F-8F03A4EFFBFE}" type="datetime1">
              <a:rPr lang="it-IT" smtClean="0"/>
              <a:t>01/06/2025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6B7317F-9CCF-E7B8-2B61-C4B75760D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BEF416A-7823-84E9-C3DA-A57D70551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1923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016F9D-B391-2DBD-01BB-68E0A073A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8E918E-AD51-B395-E7B1-0F93CBFC9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D23DB5-1906-1F15-FD74-DDC32CE59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F4F928-574D-4FC1-91D9-42E96887C9E5}" type="datetime1">
              <a:rPr lang="it-IT" smtClean="0"/>
              <a:t>01/06/2025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DBCC034-FD97-D77D-0A35-CBF8DEA53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34FAC57-F50F-0D79-2917-700013B58C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6936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E9D3E5-2FCA-450E-300A-B31022B40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4AE1617-8F02-A430-FBB3-6D0F891E3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2B930E7-EF21-3250-58C9-E37C56F9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1396-6595-4FDB-AB12-4006B581C361}" type="datetime1">
              <a:rPr lang="it-IT" smtClean="0"/>
              <a:t>01/06/2025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EAF4C0F-3F85-4F13-5E65-96B93BA83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84EBBB0-107C-BC98-02C8-9F2B8E3D6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5800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0963F7-91BC-8765-A53A-77CB95317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B1EAC0C-F5DA-3848-55D3-D48033C597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B88DE47-FC37-3170-FA4F-469C960096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99D6DCD-45DB-C74D-4A83-A374D998E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73D14B-9BA2-4B2B-B313-057EB55E819E}" type="datetime1">
              <a:rPr lang="it-IT" smtClean="0"/>
              <a:t>01/06/2025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A3FBB14-E297-E168-6208-EA2B126CF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12286D3-772D-63EE-614F-E09B63BB0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52574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5BB1D3-5AAC-FEB5-FB4F-65F999865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BE6207B-A0E1-2641-BBC7-B96BB589FE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BB40DAD-79BD-F8BC-F5DC-4BC1CA171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878ABE93-8898-4DB9-3FFB-407CC324C2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75F1EAE-EA66-4B26-FC56-AC4A3E5BE1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8E638A5-0FE3-79B1-35CA-E147FFA70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153328-88DD-4C8D-8F6F-701F59172E25}" type="datetime1">
              <a:rPr lang="it-IT" smtClean="0"/>
              <a:t>01/06/2025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E1C90C1-1CBA-BAE5-B7A5-A87BCC8E6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C30B5A8-843A-B4D1-F24B-C4293F7E0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4776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5C55CE8-9D5E-3A45-C43B-3C895B781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45E9512-7148-937E-6C70-290B0023F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58086-2A39-43D7-9CC3-643DCAC1CAD3}" type="datetime1">
              <a:rPr lang="it-IT" smtClean="0"/>
              <a:t>01/06/2025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EFF3777-81F9-C153-35C0-23C08CE32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5B6F270-FD70-40BC-C07B-1288D219F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7450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4BD4D83-F222-1782-1E2D-F4978F8FD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9C99FF-F511-46C2-9BEA-63915D8E59E0}" type="datetime1">
              <a:rPr lang="it-IT" smtClean="0"/>
              <a:t>01/06/2025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592F270-080F-2786-A78E-DB5105E12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517943F-FF57-6892-EB17-BBE8083A2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2712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86FD7B9-168D-75FB-1018-3184A1CB3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72D8760-3B5C-F204-1CEA-A6DBBCE87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3947DC5-B034-B87D-E5FC-3EB1B4B78F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A3FD063-CA7D-3BEC-4319-E12972A70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0C3B-5A07-43EC-8AF5-8B27D70B6B89}" type="datetime1">
              <a:rPr lang="it-IT" smtClean="0"/>
              <a:t>01/06/2025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A1014F1-DE98-27F6-877B-77E07EBB2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7342A0F-7AD6-A9FD-4DD0-B12A8A70F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9793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9D51C7-D46A-DC57-FCFA-CFC4A000C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B83FFF6-A0AC-8435-7BC3-AF5F384694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EFECA48-23B1-CDA0-2B8E-D1D5AB052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DCEA574-13BA-D6BF-781C-18DB7CF9B8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B04575-0F2C-4ACB-ACED-E4A9A824A700}" type="datetime1">
              <a:rPr lang="it-IT" smtClean="0"/>
              <a:t>01/06/2025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43C73C6-5ED5-C62E-AE8B-99A029BFD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E7E5F3A-B50F-30B2-373D-152FE1095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2675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80D4717D-199B-7C48-52C2-B3DD03C7E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EE33130-86F1-4B9C-B12B-AE404923C8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E08CCA-C156-7EA6-4B03-7712E6F5A4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D3641B-3F77-4C23-BD0B-798C27D64F77}" type="datetime1">
              <a:rPr lang="it-IT" smtClean="0"/>
              <a:t>01/06/2025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F4F9FB4-52E9-0CA4-A5C1-6E5DBABFF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it-IT"/>
              <a:t>Alessandro Storer – University of Milan-Bicocca - 04.06.2025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9457CBE-7416-AC91-3416-351E860AF6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9D18AD-8A44-425F-969D-2CC199CD05E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9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48C11696-F3CA-DC6D-2909-23B3347C7C6C}"/>
              </a:ext>
            </a:extLst>
          </p:cNvPr>
          <p:cNvSpPr txBox="1"/>
          <p:nvPr/>
        </p:nvSpPr>
        <p:spPr>
          <a:xfrm>
            <a:off x="4458882" y="4178710"/>
            <a:ext cx="3274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Alessandro Storer – 04.06.2025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8BBDBDB2-865F-4D4D-9DFB-5C602FA3266E}"/>
              </a:ext>
            </a:extLst>
          </p:cNvPr>
          <p:cNvSpPr txBox="1"/>
          <p:nvPr/>
        </p:nvSpPr>
        <p:spPr>
          <a:xfrm>
            <a:off x="4914393" y="3603523"/>
            <a:ext cx="2363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A PhD </a:t>
            </a:r>
            <a:r>
              <a:rPr lang="it-IT" dirty="0" err="1"/>
              <a:t>thesis</a:t>
            </a:r>
            <a:r>
              <a:rPr lang="it-IT" dirty="0"/>
              <a:t> </a:t>
            </a:r>
            <a:r>
              <a:rPr lang="it-IT" dirty="0" err="1"/>
              <a:t>proposal</a:t>
            </a:r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B93E8B6-161C-ADD9-E649-41E11A3E5C14}"/>
              </a:ext>
            </a:extLst>
          </p:cNvPr>
          <p:cNvSpPr txBox="1"/>
          <p:nvPr/>
        </p:nvSpPr>
        <p:spPr>
          <a:xfrm>
            <a:off x="2767778" y="1335565"/>
            <a:ext cx="665643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/>
              <a:t>The </a:t>
            </a:r>
            <a:r>
              <a:rPr lang="it-IT" sz="3200" dirty="0" err="1"/>
              <a:t>role</a:t>
            </a:r>
            <a:r>
              <a:rPr lang="it-IT" sz="3200" dirty="0"/>
              <a:t> of </a:t>
            </a:r>
            <a:r>
              <a:rPr lang="it-IT" sz="3200" dirty="0" err="1"/>
              <a:t>dynamic</a:t>
            </a:r>
            <a:r>
              <a:rPr lang="it-IT" sz="3200" dirty="0"/>
              <a:t> </a:t>
            </a:r>
            <a:r>
              <a:rPr lang="it-IT" sz="3200" dirty="0" err="1"/>
              <a:t>topography</a:t>
            </a:r>
            <a:r>
              <a:rPr lang="it-IT" sz="3200" dirty="0"/>
              <a:t> in the </a:t>
            </a:r>
            <a:r>
              <a:rPr lang="it-IT" sz="3200" dirty="0" err="1"/>
              <a:t>coupled</a:t>
            </a:r>
            <a:r>
              <a:rPr lang="it-IT" sz="3200" dirty="0"/>
              <a:t> </a:t>
            </a:r>
            <a:r>
              <a:rPr lang="it-IT" sz="3200" dirty="0" err="1"/>
              <a:t>climate</a:t>
            </a:r>
            <a:r>
              <a:rPr lang="it-IT" sz="3200" dirty="0"/>
              <a:t> system: </a:t>
            </a:r>
          </a:p>
          <a:p>
            <a:pPr algn="ctr"/>
            <a:r>
              <a:rPr lang="it-IT" sz="3200" dirty="0"/>
              <a:t>An open </a:t>
            </a:r>
            <a:r>
              <a:rPr lang="it-IT" sz="3200" dirty="0" err="1"/>
              <a:t>question</a:t>
            </a:r>
            <a:r>
              <a:rPr lang="it-IT" sz="3200" dirty="0"/>
              <a:t> </a:t>
            </a:r>
            <a:r>
              <a:rPr lang="it-IT" sz="3200" dirty="0" err="1"/>
              <a:t>awaiting</a:t>
            </a:r>
            <a:r>
              <a:rPr lang="it-IT" sz="3200" dirty="0"/>
              <a:t> </a:t>
            </a:r>
            <a:r>
              <a:rPr lang="it-IT" sz="3200" dirty="0" err="1"/>
              <a:t>answers</a:t>
            </a:r>
            <a:r>
              <a:rPr lang="it-IT" sz="3200" dirty="0"/>
              <a:t> in </a:t>
            </a:r>
            <a:r>
              <a:rPr lang="it-IT" sz="3200" dirty="0" err="1"/>
              <a:t>present</a:t>
            </a:r>
            <a:r>
              <a:rPr lang="it-IT" sz="3200" dirty="0"/>
              <a:t>-day and </a:t>
            </a:r>
            <a:r>
              <a:rPr lang="it-IT" sz="3200" dirty="0" err="1"/>
              <a:t>past</a:t>
            </a:r>
            <a:r>
              <a:rPr lang="it-IT" sz="3200" dirty="0"/>
              <a:t> </a:t>
            </a:r>
            <a:r>
              <a:rPr lang="it-IT" sz="3200" dirty="0" err="1"/>
              <a:t>climate</a:t>
            </a:r>
            <a:endParaRPr lang="it-IT" sz="3200" dirty="0"/>
          </a:p>
        </p:txBody>
      </p:sp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B83B9FCD-23C5-1870-98B3-EA6FEFE01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FAAAD08-DB98-8F46-64E3-1E9C3CCF0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2872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63AEFACD-F1B8-32FC-452B-EB72A1DD8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80852" y="6356350"/>
            <a:ext cx="5430297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8AEEDBC-7309-EABA-2EF0-1B9514290F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357" y="2139414"/>
            <a:ext cx="5915195" cy="290759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ED9930D3-55A0-431E-694A-BC745BC43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  <p:pic>
        <p:nvPicPr>
          <p:cNvPr id="6" name="Immagine 5" descr="Immagine che contiene testo, diagramma, design&#10;&#10;Il contenuto generato dall'IA potrebbe non essere corretto.">
            <a:extLst>
              <a:ext uri="{FF2B5EF4-FFF2-40B4-BE49-F238E27FC236}">
                <a16:creationId xmlns:a16="http://schemas.microsoft.com/office/drawing/2014/main" id="{9F41312D-A139-A749-4018-6A8BB7B67D0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928399"/>
            <a:ext cx="5274427" cy="3562267"/>
          </a:xfrm>
          <a:prstGeom prst="rect">
            <a:avLst/>
          </a:prstGeom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087E85BF-8056-87BC-9C54-6B73B7316238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A44972B-D1C8-8785-E1A0-22AFCA1412BD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Methods</a:t>
            </a:r>
            <a:endParaRPr lang="it-IT" sz="1944" b="1" dirty="0"/>
          </a:p>
        </p:txBody>
      </p:sp>
    </p:spTree>
    <p:extLst>
      <p:ext uri="{BB962C8B-B14F-4D97-AF65-F5344CB8AC3E}">
        <p14:creationId xmlns:p14="http://schemas.microsoft.com/office/powerpoint/2010/main" val="19598035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7F2680-5CF5-B1BF-B089-AC7B26BF88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2CA9542A-D8F6-472F-F9E9-F2C828A3E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80852" y="6356350"/>
            <a:ext cx="5430297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B9AFE37-1214-6E95-B332-C34C8FC53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9357" y="2139414"/>
            <a:ext cx="5915195" cy="2907599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55FBB059-3E7E-B74C-BA3E-DDFFDF38B3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  <p:pic>
        <p:nvPicPr>
          <p:cNvPr id="6" name="Immagine 5" descr="Immagine che contiene testo, diagramma, design&#10;&#10;Il contenuto generato dall'IA potrebbe non essere corretto.">
            <a:extLst>
              <a:ext uri="{FF2B5EF4-FFF2-40B4-BE49-F238E27FC236}">
                <a16:creationId xmlns:a16="http://schemas.microsoft.com/office/drawing/2014/main" id="{21053DBC-ADAE-AB11-2BB1-1A9F7FFB91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44" y="1928399"/>
            <a:ext cx="5274427" cy="3562267"/>
          </a:xfrm>
          <a:prstGeom prst="rect">
            <a:avLst/>
          </a:prstGeom>
        </p:spPr>
      </p:pic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EE0F0838-9C47-A37B-12A0-F862AF1B2426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874AF826-AF87-64FA-B592-2628F77BE0EE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Methods</a:t>
            </a:r>
            <a:endParaRPr lang="it-IT" sz="1944" b="1" dirty="0"/>
          </a:p>
        </p:txBody>
      </p:sp>
    </p:spTree>
    <p:extLst>
      <p:ext uri="{BB962C8B-B14F-4D97-AF65-F5344CB8AC3E}">
        <p14:creationId xmlns:p14="http://schemas.microsoft.com/office/powerpoint/2010/main" val="1896295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D56DFC-2272-C79F-32EB-FD9F53C95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B3A1DA30-7CE6-2D27-25C9-3484B60DD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81066" y="6297563"/>
            <a:ext cx="5429865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6" name="Immagine 5" descr="Immagine che contiene testo, Terra, cerchio, mappa&#10;&#10;Il contenuto generato dall'IA potrebbe non essere corretto.">
            <a:extLst>
              <a:ext uri="{FF2B5EF4-FFF2-40B4-BE49-F238E27FC236}">
                <a16:creationId xmlns:a16="http://schemas.microsoft.com/office/drawing/2014/main" id="{3D941266-B92B-E169-0D74-5049D1E9D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624" y="1376515"/>
            <a:ext cx="8758753" cy="4463365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F2D9D4D-2F95-635C-3E07-DA57C9CD2479}"/>
              </a:ext>
            </a:extLst>
          </p:cNvPr>
          <p:cNvSpPr txBox="1"/>
          <p:nvPr/>
        </p:nvSpPr>
        <p:spPr>
          <a:xfrm>
            <a:off x="8810931" y="5839880"/>
            <a:ext cx="16280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dirty="0" err="1"/>
              <a:t>Sternai</a:t>
            </a:r>
            <a:r>
              <a:rPr lang="it-IT" sz="1400" i="1" dirty="0"/>
              <a:t> et al., 2025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9994ED0F-FC1D-0483-DBD9-4CAC61770FF8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45F2B00-7E68-DEE2-1DF7-97B7B20B0B2F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Preliminary </a:t>
            </a:r>
            <a:r>
              <a:rPr lang="it-IT" sz="2721" b="1" dirty="0" err="1"/>
              <a:t>results</a:t>
            </a:r>
            <a:endParaRPr lang="it-IT" sz="1944" b="1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37BDE916-0E06-FF1D-0269-B672B73BD9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927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2B611-C5FF-100A-0F67-F08DB0813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0358D60F-CA39-A407-2E26-468217914B3F}"/>
              </a:ext>
            </a:extLst>
          </p:cNvPr>
          <p:cNvSpPr txBox="1"/>
          <p:nvPr/>
        </p:nvSpPr>
        <p:spPr>
          <a:xfrm>
            <a:off x="366148" y="1156573"/>
            <a:ext cx="72946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2019-2022</a:t>
            </a:r>
            <a:r>
              <a:rPr lang="it-IT" b="1" dirty="0"/>
              <a:t>     </a:t>
            </a:r>
            <a:r>
              <a:rPr lang="it-IT" sz="2400" b="1" dirty="0" err="1"/>
              <a:t>BSc</a:t>
            </a:r>
            <a:r>
              <a:rPr lang="it-IT" sz="2400" b="1" dirty="0"/>
              <a:t>. in </a:t>
            </a:r>
            <a:r>
              <a:rPr lang="it-IT" sz="2400" b="1" dirty="0" err="1"/>
              <a:t>Physics</a:t>
            </a:r>
            <a:endParaRPr lang="it-IT" sz="2400" b="1" dirty="0"/>
          </a:p>
          <a:p>
            <a:r>
              <a:rPr lang="it-IT" sz="2000" b="1" dirty="0"/>
              <a:t>University of Milan</a:t>
            </a:r>
            <a:endParaRPr lang="it-IT" sz="1600" b="1" dirty="0"/>
          </a:p>
          <a:p>
            <a:r>
              <a:rPr lang="en-US" i="1" dirty="0"/>
              <a:t>Review of the comparison between state-of- the-art reanalysis ERA5 and observational data over normal values and long-term trends</a:t>
            </a:r>
            <a:endParaRPr lang="it-IT" i="1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3E977CA-2B50-6E77-1BED-EFFE283ADDAC}"/>
              </a:ext>
            </a:extLst>
          </p:cNvPr>
          <p:cNvSpPr txBox="1"/>
          <p:nvPr/>
        </p:nvSpPr>
        <p:spPr>
          <a:xfrm>
            <a:off x="366148" y="2952979"/>
            <a:ext cx="78550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2022-2024    </a:t>
            </a:r>
            <a:r>
              <a:rPr lang="it-IT" sz="2400" b="1" dirty="0" err="1"/>
              <a:t>MSc</a:t>
            </a:r>
            <a:r>
              <a:rPr lang="it-IT" sz="2400" b="1" dirty="0"/>
              <a:t>. in </a:t>
            </a:r>
            <a:r>
              <a:rPr lang="it-IT" sz="2400" b="1" dirty="0" err="1"/>
              <a:t>Environmental</a:t>
            </a:r>
            <a:r>
              <a:rPr lang="it-IT" sz="2400" b="1" dirty="0"/>
              <a:t> </a:t>
            </a:r>
            <a:r>
              <a:rPr lang="it-IT" sz="2400" b="1" dirty="0" err="1"/>
              <a:t>Meteorology</a:t>
            </a:r>
            <a:r>
              <a:rPr lang="it-IT" dirty="0"/>
              <a:t>    </a:t>
            </a:r>
          </a:p>
          <a:p>
            <a:r>
              <a:rPr lang="it-IT" sz="2000" b="1" dirty="0"/>
              <a:t>University of Trento - University of Innsbruck (double degree)</a:t>
            </a:r>
          </a:p>
          <a:p>
            <a:r>
              <a:rPr lang="en-US" i="1" dirty="0"/>
              <a:t>Studying the mesoscale coupling between atmosphere and ocean in a high-resolution simulation: how are the marine boundary layer and heat fluxes impacted by the SST anomalies?</a:t>
            </a:r>
            <a:endParaRPr lang="it-IT" i="1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D71BE09-8625-5577-FBE6-595CD577A258}"/>
              </a:ext>
            </a:extLst>
          </p:cNvPr>
          <p:cNvSpPr txBox="1"/>
          <p:nvPr/>
        </p:nvSpPr>
        <p:spPr>
          <a:xfrm>
            <a:off x="400692" y="4964435"/>
            <a:ext cx="1103444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2025 – </a:t>
            </a:r>
            <a:r>
              <a:rPr lang="it-IT" sz="2400" b="1" dirty="0" err="1"/>
              <a:t>current</a:t>
            </a:r>
            <a:r>
              <a:rPr lang="it-IT" dirty="0"/>
              <a:t>    </a:t>
            </a:r>
            <a:r>
              <a:rPr lang="it-IT" sz="2400" b="1" dirty="0"/>
              <a:t>Junior </a:t>
            </a:r>
            <a:r>
              <a:rPr lang="it-IT" sz="2400" b="1" dirty="0" err="1"/>
              <a:t>research</a:t>
            </a:r>
            <a:r>
              <a:rPr lang="it-IT" sz="2400" b="1" dirty="0"/>
              <a:t> </a:t>
            </a:r>
            <a:r>
              <a:rPr lang="it-IT" sz="2400" b="1" dirty="0" err="1"/>
              <a:t>assistant</a:t>
            </a:r>
            <a:r>
              <a:rPr lang="it-IT" sz="2400" b="1" dirty="0"/>
              <a:t>  and</a:t>
            </a:r>
            <a:r>
              <a:rPr lang="en-US" sz="2400" b="1" dirty="0"/>
              <a:t>  tutoring in “Physics of the sea”</a:t>
            </a:r>
          </a:p>
          <a:p>
            <a:r>
              <a:rPr lang="en-US" sz="2000" b="1" dirty="0"/>
              <a:t>University of Milan Bicocca</a:t>
            </a:r>
            <a:endParaRPr lang="en-US" sz="2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 Refining thesis results  -  one </a:t>
            </a:r>
            <a:r>
              <a:rPr lang="en-US" i="1" dirty="0">
                <a:sym typeface="Wingdings" panose="05000000000000000000" pitchFamily="2" charset="2"/>
              </a:rPr>
              <a:t>proceeding </a:t>
            </a:r>
            <a:r>
              <a:rPr lang="en-US" dirty="0">
                <a:sym typeface="Wingdings" panose="05000000000000000000" pitchFamily="2" charset="2"/>
              </a:rPr>
              <a:t>(under revision) and one full article (finalizing draft)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 Supporting teaching</a:t>
            </a:r>
          </a:p>
        </p:txBody>
      </p:sp>
      <p:pic>
        <p:nvPicPr>
          <p:cNvPr id="7" name="Immagine 6" descr="Immagine che contiene aria aperta, vestiti, persona, cielo&#10;&#10;Il contenuto generato dall'IA potrebbe non essere corretto.">
            <a:extLst>
              <a:ext uri="{FF2B5EF4-FFF2-40B4-BE49-F238E27FC236}">
                <a16:creationId xmlns:a16="http://schemas.microsoft.com/office/drawing/2014/main" id="{C7982486-63C5-4EAB-235D-CCAF6765A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3782" b="10263"/>
          <a:stretch/>
        </p:blipFill>
        <p:spPr>
          <a:xfrm>
            <a:off x="9427243" y="1060506"/>
            <a:ext cx="2364065" cy="36388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E99F4D9-CF80-A896-F187-D6623D7FD082}"/>
              </a:ext>
            </a:extLst>
          </p:cNvPr>
          <p:cNvSpPr txBox="1"/>
          <p:nvPr/>
        </p:nvSpPr>
        <p:spPr>
          <a:xfrm>
            <a:off x="2721166" y="135260"/>
            <a:ext cx="67496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 err="1"/>
              <a:t>Academic</a:t>
            </a:r>
            <a:r>
              <a:rPr lang="it-IT" sz="2800" b="1" dirty="0"/>
              <a:t> </a:t>
            </a:r>
            <a:r>
              <a:rPr lang="it-IT" sz="2800" b="1" dirty="0" err="1"/>
              <a:t>formation</a:t>
            </a:r>
            <a:r>
              <a:rPr lang="it-IT" sz="2800" b="1" dirty="0"/>
              <a:t> and </a:t>
            </a:r>
            <a:r>
              <a:rPr lang="it-IT" sz="2800" b="1" dirty="0" err="1"/>
              <a:t>current</a:t>
            </a:r>
            <a:r>
              <a:rPr lang="it-IT" sz="2800" b="1" dirty="0"/>
              <a:t> activity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58F5FE87-13C1-671B-2A95-5CC66941D6AF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650455AB-B706-01EC-DABE-5DA2E7CD7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26B1DB4C-678C-1B3B-5C12-D7C2B814F7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063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D027E-9C4C-AB79-55FC-F92220897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vestiti, schermata, persona&#10;&#10;Il contenuto generato dall'IA potrebbe non essere corretto.">
            <a:extLst>
              <a:ext uri="{FF2B5EF4-FFF2-40B4-BE49-F238E27FC236}">
                <a16:creationId xmlns:a16="http://schemas.microsoft.com/office/drawing/2014/main" id="{77BECE42-D20D-0C8A-98B5-2E6FABDF6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1" y="125361"/>
            <a:ext cx="5803406" cy="4102509"/>
          </a:xfrm>
          <a:prstGeom prst="rect">
            <a:avLst/>
          </a:prstGeom>
        </p:spPr>
      </p:pic>
      <p:sp>
        <p:nvSpPr>
          <p:cNvPr id="4" name="Ovale 3">
            <a:extLst>
              <a:ext uri="{FF2B5EF4-FFF2-40B4-BE49-F238E27FC236}">
                <a16:creationId xmlns:a16="http://schemas.microsoft.com/office/drawing/2014/main" id="{51F00445-62CD-EB35-93A9-00D54FCC370F}"/>
              </a:ext>
            </a:extLst>
          </p:cNvPr>
          <p:cNvSpPr/>
          <p:nvPr/>
        </p:nvSpPr>
        <p:spPr>
          <a:xfrm>
            <a:off x="2900516" y="2109633"/>
            <a:ext cx="314632" cy="3109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AD27B2E-0ADC-B799-6565-F374F7337E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355" y="256550"/>
            <a:ext cx="5095172" cy="3588773"/>
          </a:xfrm>
          <a:prstGeom prst="rect">
            <a:avLst/>
          </a:prstGeom>
        </p:spPr>
      </p:pic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FF082E7C-0E97-54BE-0B1B-9B1C63DC563D}"/>
              </a:ext>
            </a:extLst>
          </p:cNvPr>
          <p:cNvSpPr/>
          <p:nvPr/>
        </p:nvSpPr>
        <p:spPr>
          <a:xfrm rot="2323779">
            <a:off x="2352225" y="1794394"/>
            <a:ext cx="658761" cy="17698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836695CB-0FCD-F5B5-36A6-4FDD1FDA2D62}"/>
              </a:ext>
            </a:extLst>
          </p:cNvPr>
          <p:cNvSpPr/>
          <p:nvPr/>
        </p:nvSpPr>
        <p:spPr>
          <a:xfrm rot="8177382">
            <a:off x="3057187" y="1794394"/>
            <a:ext cx="658761" cy="17698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9A9163D-B3DA-64EB-C694-BDE0FFF328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98" y="5643101"/>
            <a:ext cx="3140250" cy="121489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A7F7C84-8D8C-9340-5526-507960C272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98" y="4428201"/>
            <a:ext cx="3140250" cy="1214900"/>
          </a:xfrm>
          <a:prstGeom prst="rect">
            <a:avLst/>
          </a:prstGeom>
        </p:spPr>
      </p:pic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A4BD4392-8BC5-9815-FE17-E71F76AD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 Storer – University of Milan-Bicocca - 04.06.2025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3E9AE11-F218-A81A-10AD-11A7FC512A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8436" y="4466041"/>
            <a:ext cx="7598507" cy="218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62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>
            <a:extLst>
              <a:ext uri="{FF2B5EF4-FFF2-40B4-BE49-F238E27FC236}">
                <a16:creationId xmlns:a16="http://schemas.microsoft.com/office/drawing/2014/main" id="{4F01CB1F-05AE-B8CD-0C67-CEDBE6AE23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046" y="-1190381"/>
            <a:ext cx="13806367" cy="9238761"/>
          </a:xfrm>
          <a:prstGeom prst="rect">
            <a:avLst/>
          </a:prstGeom>
        </p:spPr>
      </p:pic>
      <p:sp>
        <p:nvSpPr>
          <p:cNvPr id="7" name="Freccia circolare in su 6">
            <a:extLst>
              <a:ext uri="{FF2B5EF4-FFF2-40B4-BE49-F238E27FC236}">
                <a16:creationId xmlns:a16="http://schemas.microsoft.com/office/drawing/2014/main" id="{8568668F-4D5A-D52E-FAAD-3B47BF1EA1B2}"/>
              </a:ext>
            </a:extLst>
          </p:cNvPr>
          <p:cNvSpPr/>
          <p:nvPr/>
        </p:nvSpPr>
        <p:spPr>
          <a:xfrm rot="18030848">
            <a:off x="7859850" y="4957503"/>
            <a:ext cx="429056" cy="302336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>
              <a:solidFill>
                <a:schemeClr val="tx1"/>
              </a:solidFill>
            </a:endParaRPr>
          </a:p>
        </p:txBody>
      </p:sp>
      <p:sp>
        <p:nvSpPr>
          <p:cNvPr id="8" name="Freccia circolare in su 7">
            <a:extLst>
              <a:ext uri="{FF2B5EF4-FFF2-40B4-BE49-F238E27FC236}">
                <a16:creationId xmlns:a16="http://schemas.microsoft.com/office/drawing/2014/main" id="{6678E864-007B-7435-581E-021322D0C096}"/>
              </a:ext>
            </a:extLst>
          </p:cNvPr>
          <p:cNvSpPr/>
          <p:nvPr/>
        </p:nvSpPr>
        <p:spPr>
          <a:xfrm rot="9054508">
            <a:off x="7755012" y="4264024"/>
            <a:ext cx="429056" cy="319052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>
              <a:solidFill>
                <a:schemeClr val="tx1"/>
              </a:solidFill>
            </a:endParaRPr>
          </a:p>
        </p:txBody>
      </p:sp>
      <p:sp>
        <p:nvSpPr>
          <p:cNvPr id="9" name="Freccia circolare in su 8">
            <a:extLst>
              <a:ext uri="{FF2B5EF4-FFF2-40B4-BE49-F238E27FC236}">
                <a16:creationId xmlns:a16="http://schemas.microsoft.com/office/drawing/2014/main" id="{F14434BF-11BC-85C5-112D-155C35497DDB}"/>
              </a:ext>
            </a:extLst>
          </p:cNvPr>
          <p:cNvSpPr/>
          <p:nvPr/>
        </p:nvSpPr>
        <p:spPr>
          <a:xfrm rot="11485598">
            <a:off x="6587334" y="4304361"/>
            <a:ext cx="429056" cy="302336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>
              <a:solidFill>
                <a:schemeClr val="tx1"/>
              </a:solidFill>
            </a:endParaRPr>
          </a:p>
        </p:txBody>
      </p:sp>
      <p:sp>
        <p:nvSpPr>
          <p:cNvPr id="10" name="Freccia circolare in su 9">
            <a:extLst>
              <a:ext uri="{FF2B5EF4-FFF2-40B4-BE49-F238E27FC236}">
                <a16:creationId xmlns:a16="http://schemas.microsoft.com/office/drawing/2014/main" id="{F0827194-2490-B3B3-011A-7F889BFA5867}"/>
              </a:ext>
            </a:extLst>
          </p:cNvPr>
          <p:cNvSpPr/>
          <p:nvPr/>
        </p:nvSpPr>
        <p:spPr>
          <a:xfrm rot="4681794">
            <a:off x="6537711" y="4984117"/>
            <a:ext cx="429056" cy="302336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>
              <a:solidFill>
                <a:schemeClr val="tx1"/>
              </a:solidFill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0474E69D-0D2A-9181-D2AA-8B2BB4749359}"/>
              </a:ext>
            </a:extLst>
          </p:cNvPr>
          <p:cNvGrpSpPr/>
          <p:nvPr/>
        </p:nvGrpSpPr>
        <p:grpSpPr>
          <a:xfrm>
            <a:off x="887685" y="4022231"/>
            <a:ext cx="2637706" cy="2092209"/>
            <a:chOff x="736981" y="4138615"/>
            <a:chExt cx="2714029" cy="2152747"/>
          </a:xfrm>
        </p:grpSpPr>
        <p:grpSp>
          <p:nvGrpSpPr>
            <p:cNvPr id="36" name="Gruppo 35">
              <a:extLst>
                <a:ext uri="{FF2B5EF4-FFF2-40B4-BE49-F238E27FC236}">
                  <a16:creationId xmlns:a16="http://schemas.microsoft.com/office/drawing/2014/main" id="{C25729C2-99B5-3635-8DF3-C648831ECFC7}"/>
                </a:ext>
              </a:extLst>
            </p:cNvPr>
            <p:cNvGrpSpPr/>
            <p:nvPr/>
          </p:nvGrpSpPr>
          <p:grpSpPr>
            <a:xfrm>
              <a:off x="736981" y="4138615"/>
              <a:ext cx="1483568" cy="987959"/>
              <a:chOff x="858416" y="3931990"/>
              <a:chExt cx="1483568" cy="987959"/>
            </a:xfrm>
          </p:grpSpPr>
          <p:cxnSp>
            <p:nvCxnSpPr>
              <p:cNvPr id="33" name="Connettore 2 32">
                <a:extLst>
                  <a:ext uri="{FF2B5EF4-FFF2-40B4-BE49-F238E27FC236}">
                    <a16:creationId xmlns:a16="http://schemas.microsoft.com/office/drawing/2014/main" id="{36F1B81E-8360-BBDF-C323-DC8BA9AF9D68}"/>
                  </a:ext>
                </a:extLst>
              </p:cNvPr>
              <p:cNvCxnSpPr/>
              <p:nvPr/>
            </p:nvCxnSpPr>
            <p:spPr>
              <a:xfrm>
                <a:off x="858416" y="4394718"/>
                <a:ext cx="1483568" cy="525231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nettore diritto 34">
                <a:extLst>
                  <a:ext uri="{FF2B5EF4-FFF2-40B4-BE49-F238E27FC236}">
                    <a16:creationId xmlns:a16="http://schemas.microsoft.com/office/drawing/2014/main" id="{C00A9132-D725-94FC-5286-ECC80A742105}"/>
                  </a:ext>
                </a:extLst>
              </p:cNvPr>
              <p:cNvCxnSpPr/>
              <p:nvPr/>
            </p:nvCxnSpPr>
            <p:spPr>
              <a:xfrm flipV="1">
                <a:off x="858416" y="3931990"/>
                <a:ext cx="0" cy="481390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DA4D4646-86B8-E4F1-B64E-EC4894D1C529}"/>
                </a:ext>
              </a:extLst>
            </p:cNvPr>
            <p:cNvSpPr txBox="1"/>
            <p:nvPr/>
          </p:nvSpPr>
          <p:spPr>
            <a:xfrm rot="1206463">
              <a:off x="949595" y="4369328"/>
              <a:ext cx="666682" cy="3719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749" dirty="0">
                  <a:solidFill>
                    <a:srgbClr val="FFFF00"/>
                  </a:solidFill>
                </a:rPr>
                <a:t>wind</a:t>
              </a:r>
            </a:p>
          </p:txBody>
        </p:sp>
        <p:cxnSp>
          <p:nvCxnSpPr>
            <p:cNvPr id="43" name="Connettore curvo 42">
              <a:extLst>
                <a:ext uri="{FF2B5EF4-FFF2-40B4-BE49-F238E27FC236}">
                  <a16:creationId xmlns:a16="http://schemas.microsoft.com/office/drawing/2014/main" id="{295B91A7-51EB-4FC4-4D58-1180665068F2}"/>
                </a:ext>
              </a:extLst>
            </p:cNvPr>
            <p:cNvCxnSpPr/>
            <p:nvPr/>
          </p:nvCxnSpPr>
          <p:spPr>
            <a:xfrm rot="10800000">
              <a:off x="1035561" y="5420769"/>
              <a:ext cx="1651518" cy="645480"/>
            </a:xfrm>
            <a:prstGeom prst="curvedConnector3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curvo 43">
              <a:extLst>
                <a:ext uri="{FF2B5EF4-FFF2-40B4-BE49-F238E27FC236}">
                  <a16:creationId xmlns:a16="http://schemas.microsoft.com/office/drawing/2014/main" id="{10D2123C-BA73-895A-515B-631E0279FDDE}"/>
                </a:ext>
              </a:extLst>
            </p:cNvPr>
            <p:cNvCxnSpPr/>
            <p:nvPr/>
          </p:nvCxnSpPr>
          <p:spPr>
            <a:xfrm rot="10800000">
              <a:off x="915981" y="5520545"/>
              <a:ext cx="1651518" cy="645480"/>
            </a:xfrm>
            <a:prstGeom prst="curvedConnector3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curvo 44">
              <a:extLst>
                <a:ext uri="{FF2B5EF4-FFF2-40B4-BE49-F238E27FC236}">
                  <a16:creationId xmlns:a16="http://schemas.microsoft.com/office/drawing/2014/main" id="{26671840-DE51-D6C9-9024-4ECC8904E9A0}"/>
                </a:ext>
              </a:extLst>
            </p:cNvPr>
            <p:cNvCxnSpPr/>
            <p:nvPr/>
          </p:nvCxnSpPr>
          <p:spPr>
            <a:xfrm rot="10800000">
              <a:off x="824131" y="5645882"/>
              <a:ext cx="1651518" cy="645480"/>
            </a:xfrm>
            <a:prstGeom prst="curvedConnector3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CasellaDiTesto 45">
              <a:extLst>
                <a:ext uri="{FF2B5EF4-FFF2-40B4-BE49-F238E27FC236}">
                  <a16:creationId xmlns:a16="http://schemas.microsoft.com/office/drawing/2014/main" id="{077DAB16-F2FE-7EE1-6248-06AEC52D33D3}"/>
                </a:ext>
              </a:extLst>
            </p:cNvPr>
            <p:cNvSpPr txBox="1"/>
            <p:nvPr/>
          </p:nvSpPr>
          <p:spPr>
            <a:xfrm>
              <a:off x="2117911" y="5605435"/>
              <a:ext cx="13330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749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currents</a:t>
              </a:r>
              <a:endParaRPr lang="it-IT" sz="1749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</p:grp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67520DA9-1039-B74B-24DA-3CEF0185C563}"/>
              </a:ext>
            </a:extLst>
          </p:cNvPr>
          <p:cNvSpPr txBox="1"/>
          <p:nvPr/>
        </p:nvSpPr>
        <p:spPr>
          <a:xfrm>
            <a:off x="9204142" y="4504246"/>
            <a:ext cx="2719394" cy="568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110" dirty="0">
                <a:solidFill>
                  <a:srgbClr val="FF0000"/>
                </a:solidFill>
              </a:rPr>
              <a:t>SST, </a:t>
            </a:r>
            <a:r>
              <a:rPr lang="it-IT" sz="3110" dirty="0">
                <a:solidFill>
                  <a:srgbClr val="FFC000"/>
                </a:solidFill>
              </a:rPr>
              <a:t>q source</a:t>
            </a:r>
            <a:endParaRPr lang="it-IT" sz="3110" dirty="0">
              <a:solidFill>
                <a:srgbClr val="FF0000"/>
              </a:solidFill>
            </a:endParaRPr>
          </a:p>
        </p:txBody>
      </p:sp>
      <p:sp>
        <p:nvSpPr>
          <p:cNvPr id="42" name="Freccia in su 41">
            <a:extLst>
              <a:ext uri="{FF2B5EF4-FFF2-40B4-BE49-F238E27FC236}">
                <a16:creationId xmlns:a16="http://schemas.microsoft.com/office/drawing/2014/main" id="{EB18F5B4-5DE0-4FBA-4303-D1CE5BAD3ACD}"/>
              </a:ext>
            </a:extLst>
          </p:cNvPr>
          <p:cNvSpPr/>
          <p:nvPr/>
        </p:nvSpPr>
        <p:spPr>
          <a:xfrm rot="10800000">
            <a:off x="7089598" y="4260296"/>
            <a:ext cx="196545" cy="677547"/>
          </a:xfrm>
          <a:prstGeom prst="upArrow">
            <a:avLst/>
          </a:prstGeom>
          <a:solidFill>
            <a:srgbClr val="DEF74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48" name="Freccia in su 47">
            <a:extLst>
              <a:ext uri="{FF2B5EF4-FFF2-40B4-BE49-F238E27FC236}">
                <a16:creationId xmlns:a16="http://schemas.microsoft.com/office/drawing/2014/main" id="{EA70A377-12F9-6EDB-89AC-2FBA549D768A}"/>
              </a:ext>
            </a:extLst>
          </p:cNvPr>
          <p:cNvSpPr/>
          <p:nvPr/>
        </p:nvSpPr>
        <p:spPr>
          <a:xfrm>
            <a:off x="7425063" y="4243307"/>
            <a:ext cx="196545" cy="677547"/>
          </a:xfrm>
          <a:prstGeom prst="upArrow">
            <a:avLst/>
          </a:prstGeom>
          <a:solidFill>
            <a:srgbClr val="DEF74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49166B14-41C4-6149-E689-EFE49B30F8A9}"/>
              </a:ext>
            </a:extLst>
          </p:cNvPr>
          <p:cNvSpPr txBox="1"/>
          <p:nvPr/>
        </p:nvSpPr>
        <p:spPr>
          <a:xfrm>
            <a:off x="6709476" y="5288786"/>
            <a:ext cx="1948536" cy="62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749" dirty="0" err="1">
                <a:solidFill>
                  <a:srgbClr val="FFFF00"/>
                </a:solidFill>
              </a:rPr>
              <a:t>Turbulent</a:t>
            </a:r>
            <a:r>
              <a:rPr lang="it-IT" sz="1749" dirty="0">
                <a:solidFill>
                  <a:srgbClr val="FFFF00"/>
                </a:solidFill>
              </a:rPr>
              <a:t> </a:t>
            </a:r>
            <a:r>
              <a:rPr lang="it-IT" sz="1749" dirty="0" err="1">
                <a:solidFill>
                  <a:srgbClr val="FFFF00"/>
                </a:solidFill>
              </a:rPr>
              <a:t>fluxes</a:t>
            </a:r>
            <a:endParaRPr lang="it-IT" sz="1749" dirty="0">
              <a:solidFill>
                <a:srgbClr val="FFFF00"/>
              </a:solidFill>
            </a:endParaRPr>
          </a:p>
          <a:p>
            <a:r>
              <a:rPr lang="it-IT" sz="1749" dirty="0">
                <a:solidFill>
                  <a:srgbClr val="FFFF00"/>
                </a:solidFill>
              </a:rPr>
              <a:t>LHF, SHF</a:t>
            </a:r>
            <a:endParaRPr lang="en-GB" sz="1749" dirty="0">
              <a:solidFill>
                <a:srgbClr val="FFFF00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D2262DB-29AD-C971-13C7-6E53F9315E8A}"/>
              </a:ext>
            </a:extLst>
          </p:cNvPr>
          <p:cNvSpPr txBox="1"/>
          <p:nvPr/>
        </p:nvSpPr>
        <p:spPr>
          <a:xfrm>
            <a:off x="9618534" y="3952331"/>
            <a:ext cx="1713894" cy="568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11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T , </a:t>
            </a:r>
            <a:r>
              <a:rPr lang="it-IT" sz="3110" dirty="0">
                <a:solidFill>
                  <a:srgbClr val="FFC000"/>
                </a:solidFill>
              </a:rPr>
              <a:t>q</a:t>
            </a:r>
            <a:r>
              <a:rPr lang="it-IT" sz="311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air</a:t>
            </a:r>
          </a:p>
        </p:txBody>
      </p:sp>
      <p:sp>
        <p:nvSpPr>
          <p:cNvPr id="6" name="Figura a mano libera: forma 5">
            <a:extLst>
              <a:ext uri="{FF2B5EF4-FFF2-40B4-BE49-F238E27FC236}">
                <a16:creationId xmlns:a16="http://schemas.microsoft.com/office/drawing/2014/main" id="{D9F82DF6-EF5D-A875-A4F9-93ACBDB12A54}"/>
              </a:ext>
            </a:extLst>
          </p:cNvPr>
          <p:cNvSpPr/>
          <p:nvPr/>
        </p:nvSpPr>
        <p:spPr>
          <a:xfrm>
            <a:off x="1535799" y="3756527"/>
            <a:ext cx="10532125" cy="299383"/>
          </a:xfrm>
          <a:custGeom>
            <a:avLst/>
            <a:gdLst>
              <a:gd name="connsiteX0" fmla="*/ 0 w 10532125"/>
              <a:gd name="connsiteY0" fmla="*/ 297456 h 299383"/>
              <a:gd name="connsiteX1" fmla="*/ 341523 w 10532125"/>
              <a:gd name="connsiteY1" fmla="*/ 110169 h 299383"/>
              <a:gd name="connsiteX2" fmla="*/ 528810 w 10532125"/>
              <a:gd name="connsiteY2" fmla="*/ 110169 h 299383"/>
              <a:gd name="connsiteX3" fmla="*/ 738130 w 10532125"/>
              <a:gd name="connsiteY3" fmla="*/ 110169 h 299383"/>
              <a:gd name="connsiteX4" fmla="*/ 947451 w 10532125"/>
              <a:gd name="connsiteY4" fmla="*/ 198304 h 299383"/>
              <a:gd name="connsiteX5" fmla="*/ 1233889 w 10532125"/>
              <a:gd name="connsiteY5" fmla="*/ 264405 h 299383"/>
              <a:gd name="connsiteX6" fmla="*/ 1597446 w 10532125"/>
              <a:gd name="connsiteY6" fmla="*/ 297456 h 299383"/>
              <a:gd name="connsiteX7" fmla="*/ 1828800 w 10532125"/>
              <a:gd name="connsiteY7" fmla="*/ 209321 h 299383"/>
              <a:gd name="connsiteX8" fmla="*/ 2049137 w 10532125"/>
              <a:gd name="connsiteY8" fmla="*/ 143220 h 299383"/>
              <a:gd name="connsiteX9" fmla="*/ 2423711 w 10532125"/>
              <a:gd name="connsiteY9" fmla="*/ 88135 h 299383"/>
              <a:gd name="connsiteX10" fmla="*/ 2688116 w 10532125"/>
              <a:gd name="connsiteY10" fmla="*/ 176270 h 299383"/>
              <a:gd name="connsiteX11" fmla="*/ 2974554 w 10532125"/>
              <a:gd name="connsiteY11" fmla="*/ 242371 h 299383"/>
              <a:gd name="connsiteX12" fmla="*/ 3415229 w 10532125"/>
              <a:gd name="connsiteY12" fmla="*/ 275422 h 299383"/>
              <a:gd name="connsiteX13" fmla="*/ 3734718 w 10532125"/>
              <a:gd name="connsiteY13" fmla="*/ 220338 h 299383"/>
              <a:gd name="connsiteX14" fmla="*/ 4450814 w 10532125"/>
              <a:gd name="connsiteY14" fmla="*/ 165253 h 299383"/>
              <a:gd name="connsiteX15" fmla="*/ 4682169 w 10532125"/>
              <a:gd name="connsiteY15" fmla="*/ 209321 h 299383"/>
              <a:gd name="connsiteX16" fmla="*/ 4935557 w 10532125"/>
              <a:gd name="connsiteY16" fmla="*/ 275422 h 299383"/>
              <a:gd name="connsiteX17" fmla="*/ 5563518 w 10532125"/>
              <a:gd name="connsiteY17" fmla="*/ 165253 h 299383"/>
              <a:gd name="connsiteX18" fmla="*/ 6301648 w 10532125"/>
              <a:gd name="connsiteY18" fmla="*/ 55085 h 299383"/>
              <a:gd name="connsiteX19" fmla="*/ 6742323 w 10532125"/>
              <a:gd name="connsiteY19" fmla="*/ 66102 h 299383"/>
              <a:gd name="connsiteX20" fmla="*/ 6951643 w 10532125"/>
              <a:gd name="connsiteY20" fmla="*/ 132203 h 299383"/>
              <a:gd name="connsiteX21" fmla="*/ 7194014 w 10532125"/>
              <a:gd name="connsiteY21" fmla="*/ 132203 h 299383"/>
              <a:gd name="connsiteX22" fmla="*/ 7612655 w 10532125"/>
              <a:gd name="connsiteY22" fmla="*/ 132203 h 299383"/>
              <a:gd name="connsiteX23" fmla="*/ 7998246 w 10532125"/>
              <a:gd name="connsiteY23" fmla="*/ 121186 h 299383"/>
              <a:gd name="connsiteX24" fmla="*/ 8328752 w 10532125"/>
              <a:gd name="connsiteY24" fmla="*/ 66102 h 299383"/>
              <a:gd name="connsiteX25" fmla="*/ 8637224 w 10532125"/>
              <a:gd name="connsiteY25" fmla="*/ 0 h 299383"/>
              <a:gd name="connsiteX26" fmla="*/ 8923663 w 10532125"/>
              <a:gd name="connsiteY26" fmla="*/ 66102 h 299383"/>
              <a:gd name="connsiteX27" fmla="*/ 9066882 w 10532125"/>
              <a:gd name="connsiteY27" fmla="*/ 143220 h 299383"/>
              <a:gd name="connsiteX28" fmla="*/ 9364337 w 10532125"/>
              <a:gd name="connsiteY28" fmla="*/ 143220 h 299383"/>
              <a:gd name="connsiteX29" fmla="*/ 10168569 w 10532125"/>
              <a:gd name="connsiteY29" fmla="*/ 143220 h 299383"/>
              <a:gd name="connsiteX30" fmla="*/ 10421957 w 10532125"/>
              <a:gd name="connsiteY30" fmla="*/ 154237 h 299383"/>
              <a:gd name="connsiteX31" fmla="*/ 10532125 w 10532125"/>
              <a:gd name="connsiteY31" fmla="*/ 165253 h 299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532125" h="299383">
                <a:moveTo>
                  <a:pt x="0" y="297456"/>
                </a:moveTo>
                <a:cubicBezTo>
                  <a:pt x="126694" y="219419"/>
                  <a:pt x="253388" y="141383"/>
                  <a:pt x="341523" y="110169"/>
                </a:cubicBezTo>
                <a:cubicBezTo>
                  <a:pt x="429658" y="78955"/>
                  <a:pt x="528810" y="110169"/>
                  <a:pt x="528810" y="110169"/>
                </a:cubicBezTo>
                <a:cubicBezTo>
                  <a:pt x="594911" y="110169"/>
                  <a:pt x="668357" y="95480"/>
                  <a:pt x="738130" y="110169"/>
                </a:cubicBezTo>
                <a:cubicBezTo>
                  <a:pt x="807903" y="124858"/>
                  <a:pt x="864825" y="172598"/>
                  <a:pt x="947451" y="198304"/>
                </a:cubicBezTo>
                <a:cubicBezTo>
                  <a:pt x="1030078" y="224010"/>
                  <a:pt x="1125557" y="247880"/>
                  <a:pt x="1233889" y="264405"/>
                </a:cubicBezTo>
                <a:cubicBezTo>
                  <a:pt x="1342221" y="280930"/>
                  <a:pt x="1498294" y="306637"/>
                  <a:pt x="1597446" y="297456"/>
                </a:cubicBezTo>
                <a:cubicBezTo>
                  <a:pt x="1696598" y="288275"/>
                  <a:pt x="1753518" y="235027"/>
                  <a:pt x="1828800" y="209321"/>
                </a:cubicBezTo>
                <a:cubicBezTo>
                  <a:pt x="1904082" y="183615"/>
                  <a:pt x="1949985" y="163418"/>
                  <a:pt x="2049137" y="143220"/>
                </a:cubicBezTo>
                <a:cubicBezTo>
                  <a:pt x="2148289" y="123022"/>
                  <a:pt x="2317215" y="82627"/>
                  <a:pt x="2423711" y="88135"/>
                </a:cubicBezTo>
                <a:cubicBezTo>
                  <a:pt x="2530207" y="93643"/>
                  <a:pt x="2596309" y="150564"/>
                  <a:pt x="2688116" y="176270"/>
                </a:cubicBezTo>
                <a:cubicBezTo>
                  <a:pt x="2779923" y="201976"/>
                  <a:pt x="2853369" y="225846"/>
                  <a:pt x="2974554" y="242371"/>
                </a:cubicBezTo>
                <a:cubicBezTo>
                  <a:pt x="3095740" y="258896"/>
                  <a:pt x="3288535" y="279094"/>
                  <a:pt x="3415229" y="275422"/>
                </a:cubicBezTo>
                <a:cubicBezTo>
                  <a:pt x="3541923" y="271750"/>
                  <a:pt x="3562121" y="238699"/>
                  <a:pt x="3734718" y="220338"/>
                </a:cubicBezTo>
                <a:cubicBezTo>
                  <a:pt x="3907315" y="201977"/>
                  <a:pt x="4292906" y="167089"/>
                  <a:pt x="4450814" y="165253"/>
                </a:cubicBezTo>
                <a:cubicBezTo>
                  <a:pt x="4608722" y="163417"/>
                  <a:pt x="4601379" y="190960"/>
                  <a:pt x="4682169" y="209321"/>
                </a:cubicBezTo>
                <a:cubicBezTo>
                  <a:pt x="4762959" y="227682"/>
                  <a:pt x="4788666" y="282767"/>
                  <a:pt x="4935557" y="275422"/>
                </a:cubicBezTo>
                <a:cubicBezTo>
                  <a:pt x="5082448" y="268077"/>
                  <a:pt x="5335836" y="201976"/>
                  <a:pt x="5563518" y="165253"/>
                </a:cubicBezTo>
                <a:cubicBezTo>
                  <a:pt x="5791200" y="128530"/>
                  <a:pt x="6105181" y="71610"/>
                  <a:pt x="6301648" y="55085"/>
                </a:cubicBezTo>
                <a:cubicBezTo>
                  <a:pt x="6498116" y="38560"/>
                  <a:pt x="6633991" y="53249"/>
                  <a:pt x="6742323" y="66102"/>
                </a:cubicBezTo>
                <a:cubicBezTo>
                  <a:pt x="6850656" y="78955"/>
                  <a:pt x="6876361" y="121186"/>
                  <a:pt x="6951643" y="132203"/>
                </a:cubicBezTo>
                <a:cubicBezTo>
                  <a:pt x="7026925" y="143220"/>
                  <a:pt x="7194014" y="132203"/>
                  <a:pt x="7194014" y="132203"/>
                </a:cubicBezTo>
                <a:lnTo>
                  <a:pt x="7612655" y="132203"/>
                </a:lnTo>
                <a:cubicBezTo>
                  <a:pt x="7746694" y="130367"/>
                  <a:pt x="7878896" y="132203"/>
                  <a:pt x="7998246" y="121186"/>
                </a:cubicBezTo>
                <a:cubicBezTo>
                  <a:pt x="8117596" y="110169"/>
                  <a:pt x="8222256" y="86300"/>
                  <a:pt x="8328752" y="66102"/>
                </a:cubicBezTo>
                <a:cubicBezTo>
                  <a:pt x="8435248" y="45904"/>
                  <a:pt x="8538072" y="0"/>
                  <a:pt x="8637224" y="0"/>
                </a:cubicBezTo>
                <a:cubicBezTo>
                  <a:pt x="8736376" y="0"/>
                  <a:pt x="8852053" y="42232"/>
                  <a:pt x="8923663" y="66102"/>
                </a:cubicBezTo>
                <a:cubicBezTo>
                  <a:pt x="8995273" y="89972"/>
                  <a:pt x="8993436" y="130367"/>
                  <a:pt x="9066882" y="143220"/>
                </a:cubicBezTo>
                <a:cubicBezTo>
                  <a:pt x="9140328" y="156073"/>
                  <a:pt x="9364337" y="143220"/>
                  <a:pt x="9364337" y="143220"/>
                </a:cubicBezTo>
                <a:lnTo>
                  <a:pt x="10168569" y="143220"/>
                </a:lnTo>
                <a:cubicBezTo>
                  <a:pt x="10344839" y="145056"/>
                  <a:pt x="10361364" y="150565"/>
                  <a:pt x="10421957" y="154237"/>
                </a:cubicBezTo>
                <a:cubicBezTo>
                  <a:pt x="10482550" y="157909"/>
                  <a:pt x="10507337" y="161581"/>
                  <a:pt x="10532125" y="165253"/>
                </a:cubicBezTo>
              </a:path>
            </a:pathLst>
          </a:cu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C425D67-12BE-9072-4448-A5C0F94AD732}"/>
              </a:ext>
            </a:extLst>
          </p:cNvPr>
          <p:cNvSpPr txBox="1"/>
          <p:nvPr/>
        </p:nvSpPr>
        <p:spPr>
          <a:xfrm>
            <a:off x="9964858" y="3075056"/>
            <a:ext cx="19586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 err="1"/>
              <a:t>Atmospheric</a:t>
            </a:r>
            <a:r>
              <a:rPr lang="it-IT" sz="2000" dirty="0"/>
              <a:t> </a:t>
            </a:r>
          </a:p>
          <a:p>
            <a:r>
              <a:rPr lang="it-IT" sz="2000" dirty="0" err="1"/>
              <a:t>Boundary</a:t>
            </a:r>
            <a:r>
              <a:rPr lang="it-IT" sz="2000" dirty="0"/>
              <a:t> Layer </a:t>
            </a:r>
          </a:p>
        </p:txBody>
      </p:sp>
    </p:spTree>
    <p:extLst>
      <p:ext uri="{BB962C8B-B14F-4D97-AF65-F5344CB8AC3E}">
        <p14:creationId xmlns:p14="http://schemas.microsoft.com/office/powerpoint/2010/main" val="248822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47" grpId="0"/>
      <p:bldP spid="42" grpId="0" animBg="1"/>
      <p:bldP spid="48" grpId="0" animBg="1"/>
      <p:bldP spid="49" grpId="0"/>
      <p:bldP spid="2" grpId="0"/>
      <p:bldP spid="6" grpId="0" animBg="1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E604D0-19F6-B996-FED9-A5EA20A26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5A38A38B-46E0-F2C5-6E22-AB609C809C03}"/>
              </a:ext>
            </a:extLst>
          </p:cNvPr>
          <p:cNvSpPr/>
          <p:nvPr/>
        </p:nvSpPr>
        <p:spPr>
          <a:xfrm>
            <a:off x="4841093" y="4700644"/>
            <a:ext cx="2974295" cy="188583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  <a:lumOff val="2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lumOff val="2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lumOff val="25000"/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D05F1FC-7EC8-6E67-13A8-3CE5D3BE6055}"/>
              </a:ext>
            </a:extLst>
          </p:cNvPr>
          <p:cNvSpPr/>
          <p:nvPr/>
        </p:nvSpPr>
        <p:spPr>
          <a:xfrm rot="10800000">
            <a:off x="7784566" y="4700722"/>
            <a:ext cx="2974294" cy="188583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6421FD-C9F8-E339-70B5-018DE90DAD34}"/>
              </a:ext>
            </a:extLst>
          </p:cNvPr>
          <p:cNvSpPr txBox="1"/>
          <p:nvPr/>
        </p:nvSpPr>
        <p:spPr>
          <a:xfrm>
            <a:off x="4841894" y="5133539"/>
            <a:ext cx="1379888" cy="448682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it-IT" sz="2333" dirty="0"/>
              <a:t>SST’ &lt; 0 </a:t>
            </a:r>
            <a:endParaRPr lang="en-GB" sz="2333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C26C218-BF09-9DD4-E6C8-B8F3481C45C5}"/>
              </a:ext>
            </a:extLst>
          </p:cNvPr>
          <p:cNvSpPr txBox="1"/>
          <p:nvPr/>
        </p:nvSpPr>
        <p:spPr>
          <a:xfrm>
            <a:off x="10738857" y="1187386"/>
            <a:ext cx="1343367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721" dirty="0"/>
              <a:t>MABL’ </a:t>
            </a:r>
            <a:endParaRPr lang="en-GB" sz="2333" dirty="0"/>
          </a:p>
        </p:txBody>
      </p:sp>
      <p:sp>
        <p:nvSpPr>
          <p:cNvPr id="13" name="Freccia in su 12">
            <a:extLst>
              <a:ext uri="{FF2B5EF4-FFF2-40B4-BE49-F238E27FC236}">
                <a16:creationId xmlns:a16="http://schemas.microsoft.com/office/drawing/2014/main" id="{F2FCC12F-67EC-135A-013B-FD6C6D020F9E}"/>
              </a:ext>
            </a:extLst>
          </p:cNvPr>
          <p:cNvSpPr/>
          <p:nvPr/>
        </p:nvSpPr>
        <p:spPr>
          <a:xfrm>
            <a:off x="5070132" y="3975585"/>
            <a:ext cx="226899" cy="644530"/>
          </a:xfrm>
          <a:prstGeom prst="upArrow">
            <a:avLst/>
          </a:prstGeom>
          <a:gradFill flip="none" rotWithShape="1">
            <a:gsLst>
              <a:gs pos="0">
                <a:schemeClr val="tx2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2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2">
                  <a:lumMod val="50000"/>
                  <a:lumOff val="50000"/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4" name="Figura a mano libera: forma 13">
            <a:extLst>
              <a:ext uri="{FF2B5EF4-FFF2-40B4-BE49-F238E27FC236}">
                <a16:creationId xmlns:a16="http://schemas.microsoft.com/office/drawing/2014/main" id="{467ABC09-7B57-F805-3377-FE3555CB5380}"/>
              </a:ext>
            </a:extLst>
          </p:cNvPr>
          <p:cNvSpPr/>
          <p:nvPr/>
        </p:nvSpPr>
        <p:spPr>
          <a:xfrm>
            <a:off x="4841894" y="1441638"/>
            <a:ext cx="5745953" cy="672101"/>
          </a:xfrm>
          <a:custGeom>
            <a:avLst/>
            <a:gdLst>
              <a:gd name="connsiteX0" fmla="*/ 0 w 5912213"/>
              <a:gd name="connsiteY0" fmla="*/ 672070 h 691548"/>
              <a:gd name="connsiteX1" fmla="*/ 262647 w 5912213"/>
              <a:gd name="connsiteY1" fmla="*/ 594249 h 691548"/>
              <a:gd name="connsiteX2" fmla="*/ 476656 w 5912213"/>
              <a:gd name="connsiteY2" fmla="*/ 691526 h 691548"/>
              <a:gd name="connsiteX3" fmla="*/ 963039 w 5912213"/>
              <a:gd name="connsiteY3" fmla="*/ 603977 h 691548"/>
              <a:gd name="connsiteX4" fmla="*/ 1760707 w 5912213"/>
              <a:gd name="connsiteY4" fmla="*/ 672070 h 691548"/>
              <a:gd name="connsiteX5" fmla="*/ 2324911 w 5912213"/>
              <a:gd name="connsiteY5" fmla="*/ 633160 h 691548"/>
              <a:gd name="connsiteX6" fmla="*/ 3171217 w 5912213"/>
              <a:gd name="connsiteY6" fmla="*/ 331602 h 691548"/>
              <a:gd name="connsiteX7" fmla="*/ 4241260 w 5912213"/>
              <a:gd name="connsiteY7" fmla="*/ 20317 h 691548"/>
              <a:gd name="connsiteX8" fmla="*/ 5272392 w 5912213"/>
              <a:gd name="connsiteY8" fmla="*/ 30045 h 691548"/>
              <a:gd name="connsiteX9" fmla="*/ 5856051 w 5912213"/>
              <a:gd name="connsiteY9" fmla="*/ 862 h 691548"/>
              <a:gd name="connsiteX10" fmla="*/ 5856051 w 5912213"/>
              <a:gd name="connsiteY10" fmla="*/ 10589 h 691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12213" h="691548">
                <a:moveTo>
                  <a:pt x="0" y="672070"/>
                </a:moveTo>
                <a:cubicBezTo>
                  <a:pt x="91602" y="631538"/>
                  <a:pt x="183205" y="591006"/>
                  <a:pt x="262647" y="594249"/>
                </a:cubicBezTo>
                <a:cubicBezTo>
                  <a:pt x="342089" y="597492"/>
                  <a:pt x="359924" y="689905"/>
                  <a:pt x="476656" y="691526"/>
                </a:cubicBezTo>
                <a:cubicBezTo>
                  <a:pt x="593388" y="693147"/>
                  <a:pt x="749031" y="607220"/>
                  <a:pt x="963039" y="603977"/>
                </a:cubicBezTo>
                <a:cubicBezTo>
                  <a:pt x="1177047" y="600734"/>
                  <a:pt x="1533728" y="667206"/>
                  <a:pt x="1760707" y="672070"/>
                </a:cubicBezTo>
                <a:cubicBezTo>
                  <a:pt x="1987686" y="676934"/>
                  <a:pt x="2089826" y="689905"/>
                  <a:pt x="2324911" y="633160"/>
                </a:cubicBezTo>
                <a:cubicBezTo>
                  <a:pt x="2559996" y="576415"/>
                  <a:pt x="2851826" y="433742"/>
                  <a:pt x="3171217" y="331602"/>
                </a:cubicBezTo>
                <a:cubicBezTo>
                  <a:pt x="3490608" y="229462"/>
                  <a:pt x="3891064" y="70576"/>
                  <a:pt x="4241260" y="20317"/>
                </a:cubicBezTo>
                <a:cubicBezTo>
                  <a:pt x="4591456" y="-29943"/>
                  <a:pt x="5003260" y="33287"/>
                  <a:pt x="5272392" y="30045"/>
                </a:cubicBezTo>
                <a:cubicBezTo>
                  <a:pt x="5541524" y="26803"/>
                  <a:pt x="5856051" y="862"/>
                  <a:pt x="5856051" y="862"/>
                </a:cubicBezTo>
                <a:cubicBezTo>
                  <a:pt x="5953327" y="-2381"/>
                  <a:pt x="5904689" y="4104"/>
                  <a:pt x="5856051" y="10589"/>
                </a:cubicBezTo>
              </a:path>
            </a:pathLst>
          </a:custGeom>
          <a:noFill/>
          <a:ln w="285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5" name="Freccia in su 14">
            <a:extLst>
              <a:ext uri="{FF2B5EF4-FFF2-40B4-BE49-F238E27FC236}">
                <a16:creationId xmlns:a16="http://schemas.microsoft.com/office/drawing/2014/main" id="{494B0CE8-CBE5-2281-206F-DE4E85453A2C}"/>
              </a:ext>
            </a:extLst>
          </p:cNvPr>
          <p:cNvSpPr/>
          <p:nvPr/>
        </p:nvSpPr>
        <p:spPr>
          <a:xfrm>
            <a:off x="10288192" y="3735157"/>
            <a:ext cx="420175" cy="921721"/>
          </a:xfrm>
          <a:prstGeom prst="up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FC8A21D-A743-0641-CF5E-980774BB5C6B}"/>
              </a:ext>
            </a:extLst>
          </p:cNvPr>
          <p:cNvSpPr txBox="1"/>
          <p:nvPr/>
        </p:nvSpPr>
        <p:spPr>
          <a:xfrm>
            <a:off x="9378973" y="5176406"/>
            <a:ext cx="1379888" cy="4486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2333" dirty="0"/>
              <a:t>SST’ &gt; 0 </a:t>
            </a:r>
            <a:endParaRPr lang="en-GB" sz="2333" dirty="0"/>
          </a:p>
        </p:txBody>
      </p:sp>
      <p:sp>
        <p:nvSpPr>
          <p:cNvPr id="17" name="Freccia circolare a sinistra 16">
            <a:extLst>
              <a:ext uri="{FF2B5EF4-FFF2-40B4-BE49-F238E27FC236}">
                <a16:creationId xmlns:a16="http://schemas.microsoft.com/office/drawing/2014/main" id="{2FBF61B3-2E21-82BA-13A8-E6A4BECBA9CB}"/>
              </a:ext>
            </a:extLst>
          </p:cNvPr>
          <p:cNvSpPr/>
          <p:nvPr/>
        </p:nvSpPr>
        <p:spPr>
          <a:xfrm>
            <a:off x="9948028" y="1071809"/>
            <a:ext cx="515033" cy="1041931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>
              <a:solidFill>
                <a:schemeClr val="tx1"/>
              </a:solidFill>
            </a:endParaRPr>
          </a:p>
        </p:txBody>
      </p:sp>
      <p:sp>
        <p:nvSpPr>
          <p:cNvPr id="18" name="Freccia circolare a sinistra 17">
            <a:extLst>
              <a:ext uri="{FF2B5EF4-FFF2-40B4-BE49-F238E27FC236}">
                <a16:creationId xmlns:a16="http://schemas.microsoft.com/office/drawing/2014/main" id="{78542F2D-20EF-1F1C-5C79-AAED55C27EFD}"/>
              </a:ext>
            </a:extLst>
          </p:cNvPr>
          <p:cNvSpPr/>
          <p:nvPr/>
        </p:nvSpPr>
        <p:spPr>
          <a:xfrm>
            <a:off x="5247713" y="1881674"/>
            <a:ext cx="288916" cy="440312"/>
          </a:xfrm>
          <a:prstGeom prst="curvedLeft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>
              <a:solidFill>
                <a:schemeClr val="tx1"/>
              </a:solidFill>
            </a:endParaRPr>
          </a:p>
        </p:txBody>
      </p:sp>
      <p:sp>
        <p:nvSpPr>
          <p:cNvPr id="20" name="Figura a mano libera: forma 19">
            <a:extLst>
              <a:ext uri="{FF2B5EF4-FFF2-40B4-BE49-F238E27FC236}">
                <a16:creationId xmlns:a16="http://schemas.microsoft.com/office/drawing/2014/main" id="{715C7AD0-B934-B3B8-74AC-A2CE1C686DAE}"/>
              </a:ext>
            </a:extLst>
          </p:cNvPr>
          <p:cNvSpPr/>
          <p:nvPr/>
        </p:nvSpPr>
        <p:spPr>
          <a:xfrm rot="15350471">
            <a:off x="8926810" y="3135078"/>
            <a:ext cx="451118" cy="353601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1" name="Figura a mano libera: forma 20">
            <a:extLst>
              <a:ext uri="{FF2B5EF4-FFF2-40B4-BE49-F238E27FC236}">
                <a16:creationId xmlns:a16="http://schemas.microsoft.com/office/drawing/2014/main" id="{70238B00-867C-B442-7638-D2B7244FCF99}"/>
              </a:ext>
            </a:extLst>
          </p:cNvPr>
          <p:cNvSpPr/>
          <p:nvPr/>
        </p:nvSpPr>
        <p:spPr>
          <a:xfrm rot="5400000">
            <a:off x="9564692" y="3839692"/>
            <a:ext cx="569055" cy="712649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9C0E262B-C951-22B9-9BA4-A32ED6306A15}"/>
              </a:ext>
            </a:extLst>
          </p:cNvPr>
          <p:cNvSpPr/>
          <p:nvPr/>
        </p:nvSpPr>
        <p:spPr>
          <a:xfrm rot="7257045">
            <a:off x="10742182" y="2204496"/>
            <a:ext cx="451118" cy="353601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3" name="Figura a mano libera: forma 22">
            <a:extLst>
              <a:ext uri="{FF2B5EF4-FFF2-40B4-BE49-F238E27FC236}">
                <a16:creationId xmlns:a16="http://schemas.microsoft.com/office/drawing/2014/main" id="{9D94A15E-5690-B83F-BC1F-DE23919ED5CC}"/>
              </a:ext>
            </a:extLst>
          </p:cNvPr>
          <p:cNvSpPr/>
          <p:nvPr/>
        </p:nvSpPr>
        <p:spPr>
          <a:xfrm rot="19158006">
            <a:off x="8663823" y="2146676"/>
            <a:ext cx="334338" cy="29320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4" name="Figura a mano libera: forma 23">
            <a:extLst>
              <a:ext uri="{FF2B5EF4-FFF2-40B4-BE49-F238E27FC236}">
                <a16:creationId xmlns:a16="http://schemas.microsoft.com/office/drawing/2014/main" id="{D36F507C-5983-DEF9-837D-D8263A549942}"/>
              </a:ext>
            </a:extLst>
          </p:cNvPr>
          <p:cNvSpPr/>
          <p:nvPr/>
        </p:nvSpPr>
        <p:spPr>
          <a:xfrm rot="4089735">
            <a:off x="10069961" y="3004544"/>
            <a:ext cx="451118" cy="353601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5" name="Figura a mano libera: forma 24">
            <a:extLst>
              <a:ext uri="{FF2B5EF4-FFF2-40B4-BE49-F238E27FC236}">
                <a16:creationId xmlns:a16="http://schemas.microsoft.com/office/drawing/2014/main" id="{740A9847-94B4-BCA6-06D1-A421C35A90BC}"/>
              </a:ext>
            </a:extLst>
          </p:cNvPr>
          <p:cNvSpPr/>
          <p:nvPr/>
        </p:nvSpPr>
        <p:spPr>
          <a:xfrm rot="15350471">
            <a:off x="6765677" y="3021614"/>
            <a:ext cx="237547" cy="19181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F90DD778-285E-5980-9D56-107C18073896}"/>
              </a:ext>
            </a:extLst>
          </p:cNvPr>
          <p:cNvSpPr/>
          <p:nvPr/>
        </p:nvSpPr>
        <p:spPr>
          <a:xfrm rot="9277550">
            <a:off x="7009774" y="3775530"/>
            <a:ext cx="237547" cy="19181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7" name="Figura a mano libera: forma 26">
            <a:extLst>
              <a:ext uri="{FF2B5EF4-FFF2-40B4-BE49-F238E27FC236}">
                <a16:creationId xmlns:a16="http://schemas.microsoft.com/office/drawing/2014/main" id="{92EE2A17-BD30-BDF6-3F18-CBDD3643015A}"/>
              </a:ext>
            </a:extLst>
          </p:cNvPr>
          <p:cNvSpPr/>
          <p:nvPr/>
        </p:nvSpPr>
        <p:spPr>
          <a:xfrm rot="8735563">
            <a:off x="7310376" y="2464348"/>
            <a:ext cx="237547" cy="19181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8" name="Figura a mano libera: forma 27">
            <a:extLst>
              <a:ext uri="{FF2B5EF4-FFF2-40B4-BE49-F238E27FC236}">
                <a16:creationId xmlns:a16="http://schemas.microsoft.com/office/drawing/2014/main" id="{A24163FC-3B25-0078-F21F-B6306BA06810}"/>
              </a:ext>
            </a:extLst>
          </p:cNvPr>
          <p:cNvSpPr/>
          <p:nvPr/>
        </p:nvSpPr>
        <p:spPr>
          <a:xfrm rot="15350471">
            <a:off x="5159712" y="2871916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9" name="Figura a mano libera: forma 28">
            <a:extLst>
              <a:ext uri="{FF2B5EF4-FFF2-40B4-BE49-F238E27FC236}">
                <a16:creationId xmlns:a16="http://schemas.microsoft.com/office/drawing/2014/main" id="{53C1A87A-F12C-B0BA-EFBB-F423C8F70136}"/>
              </a:ext>
            </a:extLst>
          </p:cNvPr>
          <p:cNvSpPr/>
          <p:nvPr/>
        </p:nvSpPr>
        <p:spPr>
          <a:xfrm rot="15350471">
            <a:off x="5621823" y="3352857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0" name="Figura a mano libera: forma 29">
            <a:extLst>
              <a:ext uri="{FF2B5EF4-FFF2-40B4-BE49-F238E27FC236}">
                <a16:creationId xmlns:a16="http://schemas.microsoft.com/office/drawing/2014/main" id="{02634B7C-AEFB-E69B-32CB-80699C7B953E}"/>
              </a:ext>
            </a:extLst>
          </p:cNvPr>
          <p:cNvSpPr/>
          <p:nvPr/>
        </p:nvSpPr>
        <p:spPr>
          <a:xfrm rot="15350471">
            <a:off x="5064798" y="3646942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1" name="Figura a mano libera: forma 30">
            <a:extLst>
              <a:ext uri="{FF2B5EF4-FFF2-40B4-BE49-F238E27FC236}">
                <a16:creationId xmlns:a16="http://schemas.microsoft.com/office/drawing/2014/main" id="{3F26B6F8-0192-BF91-F9B6-5FE9677FF917}"/>
              </a:ext>
            </a:extLst>
          </p:cNvPr>
          <p:cNvSpPr/>
          <p:nvPr/>
        </p:nvSpPr>
        <p:spPr>
          <a:xfrm rot="15350471">
            <a:off x="5455940" y="4236995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960CE292-7208-6EB3-C5E6-69DBF71CAD1F}"/>
              </a:ext>
            </a:extLst>
          </p:cNvPr>
          <p:cNvSpPr txBox="1"/>
          <p:nvPr/>
        </p:nvSpPr>
        <p:spPr>
          <a:xfrm>
            <a:off x="798232" y="2123044"/>
            <a:ext cx="3126240" cy="17073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77720" indent="-277720">
              <a:buFont typeface="Arial" panose="020B0604020202020204" pitchFamily="34" charset="0"/>
              <a:buChar char="•"/>
            </a:pPr>
            <a:r>
              <a:rPr lang="it-IT" sz="1749" dirty="0"/>
              <a:t>MABL </a:t>
            </a:r>
            <a:r>
              <a:rPr lang="it-IT" sz="1749" dirty="0" err="1"/>
              <a:t>moisture</a:t>
            </a:r>
            <a:r>
              <a:rPr lang="it-IT" sz="1749" dirty="0"/>
              <a:t> set by </a:t>
            </a:r>
          </a:p>
          <a:p>
            <a:endParaRPr lang="it-IT" sz="1749" dirty="0"/>
          </a:p>
          <a:p>
            <a:pPr marL="277720" indent="-277720" algn="ctr">
              <a:buFontTx/>
              <a:buChar char="-"/>
            </a:pPr>
            <a:r>
              <a:rPr lang="it-IT" sz="1749" dirty="0"/>
              <a:t>SURFACE EVAPORATION</a:t>
            </a:r>
          </a:p>
          <a:p>
            <a:pPr marL="277720" indent="-277720" algn="ctr">
              <a:buFontTx/>
              <a:buChar char="-"/>
            </a:pPr>
            <a:r>
              <a:rPr lang="it-IT" sz="1749" dirty="0"/>
              <a:t>MABL TOP ENTRAINMENT</a:t>
            </a:r>
          </a:p>
          <a:p>
            <a:endParaRPr lang="it-IT" sz="1749" dirty="0"/>
          </a:p>
          <a:p>
            <a:endParaRPr lang="it-IT" sz="1749" dirty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35C54D6-649F-EC03-9DD3-8E845C11C062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513B26EC-5395-6FC5-94F9-071433B20275}"/>
                  </a:ext>
                </a:extLst>
              </p:cNvPr>
              <p:cNvSpPr txBox="1"/>
              <p:nvPr/>
            </p:nvSpPr>
            <p:spPr>
              <a:xfrm>
                <a:off x="595874" y="4926218"/>
                <a:ext cx="3328598" cy="7865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sz="23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it-IT" sz="23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𝑆𝑆𝑇</m:t>
                                  </m:r>
                                </m:sub>
                                <m:sup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𝑆𝑆𝑇</m:t>
                          </m:r>
                        </m:den>
                      </m:f>
                      <m:r>
                        <a:rPr lang="it-IT" sz="2333" i="1">
                          <a:latin typeface="Cambria Math" panose="02040503050406030204" pitchFamily="18" charset="0"/>
                        </a:rPr>
                        <m:t>≳</m:t>
                      </m:r>
                      <m:f>
                        <m:fPr>
                          <m:ctrlPr>
                            <a:rPr lang="it-IT" sz="23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Sup>
                            <m:sSubSupPr>
                              <m:ctrlPr>
                                <a:rPr lang="it-IT" sz="2333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𝑆𝑆𝑇</m:t>
                              </m:r>
                            </m:sub>
                            <m:sup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</m:num>
                        <m:den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𝑆𝑆𝑇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it-IT" sz="2333" dirty="0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513B26EC-5395-6FC5-94F9-071433B202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874" y="4926218"/>
                <a:ext cx="3328598" cy="78650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asellaDiTesto 8">
            <a:extLst>
              <a:ext uri="{FF2B5EF4-FFF2-40B4-BE49-F238E27FC236}">
                <a16:creationId xmlns:a16="http://schemas.microsoft.com/office/drawing/2014/main" id="{AD5783F8-923A-7F96-9112-1883A5C9303D}"/>
              </a:ext>
            </a:extLst>
          </p:cNvPr>
          <p:cNvSpPr txBox="1"/>
          <p:nvPr/>
        </p:nvSpPr>
        <p:spPr>
          <a:xfrm>
            <a:off x="753402" y="1145279"/>
            <a:ext cx="3039682" cy="11690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7720" indent="-277720" algn="ctr">
              <a:buFont typeface="Arial" panose="020B0604020202020204" pitchFamily="34" charset="0"/>
              <a:buChar char="•"/>
            </a:pPr>
            <a:r>
              <a:rPr lang="it-IT" sz="1749" dirty="0"/>
              <a:t>Lively </a:t>
            </a:r>
            <a:r>
              <a:rPr lang="it-IT" sz="1749" dirty="0" err="1"/>
              <a:t>thermo</a:t>
            </a:r>
            <a:r>
              <a:rPr lang="it-IT" sz="1749" dirty="0"/>
              <a:t> - / dynamics </a:t>
            </a:r>
            <a:r>
              <a:rPr lang="it-IT" sz="1749" dirty="0" err="1"/>
              <a:t>at</a:t>
            </a:r>
            <a:r>
              <a:rPr lang="it-IT" sz="1749" dirty="0"/>
              <a:t> the mesoscale!</a:t>
            </a:r>
          </a:p>
          <a:p>
            <a:endParaRPr lang="it-IT" sz="1749" dirty="0"/>
          </a:p>
          <a:p>
            <a:endParaRPr lang="it-IT" sz="1749" dirty="0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3A34476D-C9D9-6303-9491-B33A9E99EA94}"/>
              </a:ext>
            </a:extLst>
          </p:cNvPr>
          <p:cNvSpPr/>
          <p:nvPr/>
        </p:nvSpPr>
        <p:spPr>
          <a:xfrm>
            <a:off x="6288972" y="4357389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2A81EB93-F9A2-B1E5-7B71-425FFD563BA6}"/>
              </a:ext>
            </a:extLst>
          </p:cNvPr>
          <p:cNvSpPr/>
          <p:nvPr/>
        </p:nvSpPr>
        <p:spPr>
          <a:xfrm>
            <a:off x="5601730" y="448568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3506C34C-4073-8C2E-3066-7F18EB400565}"/>
              </a:ext>
            </a:extLst>
          </p:cNvPr>
          <p:cNvSpPr/>
          <p:nvPr/>
        </p:nvSpPr>
        <p:spPr>
          <a:xfrm>
            <a:off x="6016535" y="3739691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5" name="Ovale 34">
            <a:extLst>
              <a:ext uri="{FF2B5EF4-FFF2-40B4-BE49-F238E27FC236}">
                <a16:creationId xmlns:a16="http://schemas.microsoft.com/office/drawing/2014/main" id="{0B3847BA-5F41-A8AD-A4EA-77294238546D}"/>
              </a:ext>
            </a:extLst>
          </p:cNvPr>
          <p:cNvSpPr/>
          <p:nvPr/>
        </p:nvSpPr>
        <p:spPr>
          <a:xfrm>
            <a:off x="5392171" y="3175893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5D6C8FC-7D2C-819C-61C3-E48EFECA70E4}"/>
              </a:ext>
            </a:extLst>
          </p:cNvPr>
          <p:cNvSpPr/>
          <p:nvPr/>
        </p:nvSpPr>
        <p:spPr>
          <a:xfrm>
            <a:off x="6077558" y="2636045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7" name="Ovale 36">
            <a:extLst>
              <a:ext uri="{FF2B5EF4-FFF2-40B4-BE49-F238E27FC236}">
                <a16:creationId xmlns:a16="http://schemas.microsoft.com/office/drawing/2014/main" id="{FCCFCEA0-BBAD-1C68-DE65-15F39A01D802}"/>
              </a:ext>
            </a:extLst>
          </p:cNvPr>
          <p:cNvSpPr/>
          <p:nvPr/>
        </p:nvSpPr>
        <p:spPr>
          <a:xfrm>
            <a:off x="5009109" y="246327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A25ABD3C-8C90-B698-E2E4-D2497CD7D496}"/>
              </a:ext>
            </a:extLst>
          </p:cNvPr>
          <p:cNvSpPr/>
          <p:nvPr/>
        </p:nvSpPr>
        <p:spPr>
          <a:xfrm>
            <a:off x="6968766" y="430540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9" name="Ovale 38">
            <a:extLst>
              <a:ext uri="{FF2B5EF4-FFF2-40B4-BE49-F238E27FC236}">
                <a16:creationId xmlns:a16="http://schemas.microsoft.com/office/drawing/2014/main" id="{888A0A0F-66CA-27B8-A45F-80B9C78DC91C}"/>
              </a:ext>
            </a:extLst>
          </p:cNvPr>
          <p:cNvSpPr/>
          <p:nvPr/>
        </p:nvSpPr>
        <p:spPr>
          <a:xfrm>
            <a:off x="6701378" y="3496565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0" name="Ovale 39">
            <a:extLst>
              <a:ext uri="{FF2B5EF4-FFF2-40B4-BE49-F238E27FC236}">
                <a16:creationId xmlns:a16="http://schemas.microsoft.com/office/drawing/2014/main" id="{0860274E-9E38-C772-7BF1-6C1A6F5C0157}"/>
              </a:ext>
            </a:extLst>
          </p:cNvPr>
          <p:cNvSpPr/>
          <p:nvPr/>
        </p:nvSpPr>
        <p:spPr>
          <a:xfrm>
            <a:off x="6858086" y="265358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1" name="Ovale 40">
            <a:extLst>
              <a:ext uri="{FF2B5EF4-FFF2-40B4-BE49-F238E27FC236}">
                <a16:creationId xmlns:a16="http://schemas.microsoft.com/office/drawing/2014/main" id="{C6703209-D393-1E24-12E0-680ED12039C7}"/>
              </a:ext>
            </a:extLst>
          </p:cNvPr>
          <p:cNvSpPr/>
          <p:nvPr/>
        </p:nvSpPr>
        <p:spPr>
          <a:xfrm>
            <a:off x="7969561" y="4411059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2" name="Ovale 41">
            <a:extLst>
              <a:ext uri="{FF2B5EF4-FFF2-40B4-BE49-F238E27FC236}">
                <a16:creationId xmlns:a16="http://schemas.microsoft.com/office/drawing/2014/main" id="{D8CA4427-08DD-A171-D05E-337B315B1874}"/>
              </a:ext>
            </a:extLst>
          </p:cNvPr>
          <p:cNvSpPr/>
          <p:nvPr/>
        </p:nvSpPr>
        <p:spPr>
          <a:xfrm>
            <a:off x="9765295" y="3640781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3" name="Ovale 42">
            <a:extLst>
              <a:ext uri="{FF2B5EF4-FFF2-40B4-BE49-F238E27FC236}">
                <a16:creationId xmlns:a16="http://schemas.microsoft.com/office/drawing/2014/main" id="{7545EC99-0B50-5171-AF4C-204F0463E84F}"/>
              </a:ext>
            </a:extLst>
          </p:cNvPr>
          <p:cNvSpPr/>
          <p:nvPr/>
        </p:nvSpPr>
        <p:spPr>
          <a:xfrm>
            <a:off x="4847246" y="386418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4" name="Ovale 43">
            <a:extLst>
              <a:ext uri="{FF2B5EF4-FFF2-40B4-BE49-F238E27FC236}">
                <a16:creationId xmlns:a16="http://schemas.microsoft.com/office/drawing/2014/main" id="{27DD177F-C9AB-22C7-F53F-6160EACEF7A2}"/>
              </a:ext>
            </a:extLst>
          </p:cNvPr>
          <p:cNvSpPr/>
          <p:nvPr/>
        </p:nvSpPr>
        <p:spPr>
          <a:xfrm>
            <a:off x="9006454" y="4505676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5" name="Ovale 44">
            <a:extLst>
              <a:ext uri="{FF2B5EF4-FFF2-40B4-BE49-F238E27FC236}">
                <a16:creationId xmlns:a16="http://schemas.microsoft.com/office/drawing/2014/main" id="{BFA07896-D6D1-02AF-4581-BFB82818CA2F}"/>
              </a:ext>
            </a:extLst>
          </p:cNvPr>
          <p:cNvSpPr/>
          <p:nvPr/>
        </p:nvSpPr>
        <p:spPr>
          <a:xfrm>
            <a:off x="10633144" y="2816276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6" name="Ovale 45">
            <a:extLst>
              <a:ext uri="{FF2B5EF4-FFF2-40B4-BE49-F238E27FC236}">
                <a16:creationId xmlns:a16="http://schemas.microsoft.com/office/drawing/2014/main" id="{C0C2CDB0-889B-0ABD-AB7C-153E4B61F7FF}"/>
              </a:ext>
            </a:extLst>
          </p:cNvPr>
          <p:cNvSpPr/>
          <p:nvPr/>
        </p:nvSpPr>
        <p:spPr>
          <a:xfrm>
            <a:off x="9546148" y="309363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7" name="Ovale 46">
            <a:extLst>
              <a:ext uri="{FF2B5EF4-FFF2-40B4-BE49-F238E27FC236}">
                <a16:creationId xmlns:a16="http://schemas.microsoft.com/office/drawing/2014/main" id="{BDBFBB33-0D06-AB2E-D9FC-E2A285710816}"/>
              </a:ext>
            </a:extLst>
          </p:cNvPr>
          <p:cNvSpPr/>
          <p:nvPr/>
        </p:nvSpPr>
        <p:spPr>
          <a:xfrm>
            <a:off x="8501926" y="330192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8" name="Ovale 47">
            <a:extLst>
              <a:ext uri="{FF2B5EF4-FFF2-40B4-BE49-F238E27FC236}">
                <a16:creationId xmlns:a16="http://schemas.microsoft.com/office/drawing/2014/main" id="{77A9E990-60C8-4610-324C-BA30EC47CFB8}"/>
              </a:ext>
            </a:extLst>
          </p:cNvPr>
          <p:cNvSpPr/>
          <p:nvPr/>
        </p:nvSpPr>
        <p:spPr>
          <a:xfrm>
            <a:off x="10845694" y="339930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9D5182C-81E4-95C0-CF75-B7CD54F7123E}"/>
              </a:ext>
            </a:extLst>
          </p:cNvPr>
          <p:cNvSpPr/>
          <p:nvPr/>
        </p:nvSpPr>
        <p:spPr>
          <a:xfrm>
            <a:off x="10845694" y="4297381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0" name="Ovale 49">
            <a:extLst>
              <a:ext uri="{FF2B5EF4-FFF2-40B4-BE49-F238E27FC236}">
                <a16:creationId xmlns:a16="http://schemas.microsoft.com/office/drawing/2014/main" id="{144FA97F-ABE1-7225-F5E5-12971231111D}"/>
              </a:ext>
            </a:extLst>
          </p:cNvPr>
          <p:cNvSpPr/>
          <p:nvPr/>
        </p:nvSpPr>
        <p:spPr>
          <a:xfrm>
            <a:off x="8925765" y="394077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37A87C42-5112-4194-760B-9027C2813188}"/>
              </a:ext>
            </a:extLst>
          </p:cNvPr>
          <p:cNvSpPr/>
          <p:nvPr/>
        </p:nvSpPr>
        <p:spPr>
          <a:xfrm>
            <a:off x="7636337" y="3938269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BF55D3F1-D6EB-79EB-A973-ABE8E3E674E8}"/>
              </a:ext>
            </a:extLst>
          </p:cNvPr>
          <p:cNvSpPr/>
          <p:nvPr/>
        </p:nvSpPr>
        <p:spPr>
          <a:xfrm>
            <a:off x="9923873" y="248357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3" name="Ovale 52">
            <a:extLst>
              <a:ext uri="{FF2B5EF4-FFF2-40B4-BE49-F238E27FC236}">
                <a16:creationId xmlns:a16="http://schemas.microsoft.com/office/drawing/2014/main" id="{2DC46576-99DF-7D0A-AF79-75F89701D0AE}"/>
              </a:ext>
            </a:extLst>
          </p:cNvPr>
          <p:cNvSpPr/>
          <p:nvPr/>
        </p:nvSpPr>
        <p:spPr>
          <a:xfrm>
            <a:off x="7908538" y="204961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E4D1CA93-8015-483C-42BE-8091A184ED68}"/>
              </a:ext>
            </a:extLst>
          </p:cNvPr>
          <p:cNvSpPr/>
          <p:nvPr/>
        </p:nvSpPr>
        <p:spPr>
          <a:xfrm>
            <a:off x="7572990" y="314094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AB80F5D5-2C70-0837-E863-22E55445FA53}"/>
              </a:ext>
            </a:extLst>
          </p:cNvPr>
          <p:cNvSpPr/>
          <p:nvPr/>
        </p:nvSpPr>
        <p:spPr>
          <a:xfrm>
            <a:off x="9366554" y="207593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0E2E691-6139-9685-C32E-96A7A796E570}"/>
              </a:ext>
            </a:extLst>
          </p:cNvPr>
          <p:cNvSpPr/>
          <p:nvPr/>
        </p:nvSpPr>
        <p:spPr>
          <a:xfrm>
            <a:off x="8277012" y="2743674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7" name="Segnaposto piè di pagina 1">
            <a:extLst>
              <a:ext uri="{FF2B5EF4-FFF2-40B4-BE49-F238E27FC236}">
                <a16:creationId xmlns:a16="http://schemas.microsoft.com/office/drawing/2014/main" id="{62CE08A3-4C29-6F5F-D3E3-58A21EA3F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22515" y="6356351"/>
            <a:ext cx="5146971" cy="365125"/>
          </a:xfrm>
        </p:spPr>
        <p:txBody>
          <a:bodyPr/>
          <a:lstStyle/>
          <a:p>
            <a:r>
              <a:rPr lang="en-GB" dirty="0"/>
              <a:t>Alessandro Storer – University of Milan-Bicocca - 04.06.2025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DEA767C-8467-B86A-9E79-933723FF5C04}"/>
              </a:ext>
            </a:extLst>
          </p:cNvPr>
          <p:cNvSpPr txBox="1"/>
          <p:nvPr/>
        </p:nvSpPr>
        <p:spPr>
          <a:xfrm>
            <a:off x="820550" y="3975584"/>
            <a:ext cx="2371740" cy="6306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77720" indent="-277720">
              <a:buFont typeface="Arial" panose="020B0604020202020204" pitchFamily="34" charset="0"/>
              <a:buChar char="•"/>
            </a:pPr>
            <a:r>
              <a:rPr lang="it-IT" sz="1749" dirty="0"/>
              <a:t>Feedback on </a:t>
            </a:r>
            <a:r>
              <a:rPr lang="it-IT" sz="1749" dirty="0" err="1"/>
              <a:t>surface</a:t>
            </a:r>
            <a:r>
              <a:rPr lang="it-IT" sz="1749" dirty="0"/>
              <a:t> </a:t>
            </a:r>
            <a:r>
              <a:rPr lang="it-IT" sz="1749" dirty="0" err="1"/>
              <a:t>evaporation</a:t>
            </a:r>
            <a:endParaRPr lang="it-IT" sz="1749" dirty="0"/>
          </a:p>
        </p:txBody>
      </p:sp>
      <p:sp>
        <p:nvSpPr>
          <p:cNvPr id="58" name="CasellaDiTesto 57">
            <a:extLst>
              <a:ext uri="{FF2B5EF4-FFF2-40B4-BE49-F238E27FC236}">
                <a16:creationId xmlns:a16="http://schemas.microsoft.com/office/drawing/2014/main" id="{4CBBCF4F-0DC8-115E-75ED-5ABB5B056658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 err="1"/>
              <a:t>Graphical</a:t>
            </a:r>
            <a:r>
              <a:rPr lang="it-IT" sz="2721" b="1" dirty="0"/>
              <a:t> </a:t>
            </a:r>
            <a:r>
              <a:rPr lang="it-IT" sz="2721" b="1" dirty="0" err="1"/>
              <a:t>summary</a:t>
            </a:r>
            <a:endParaRPr lang="it-IT" sz="1944" b="1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7328BB7A-62F5-7318-A369-764AA9B14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99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3" grpId="0"/>
      <p:bldP spid="7" grpId="0"/>
      <p:bldP spid="9" grpId="0"/>
      <p:bldP spid="19" grpId="0" animBg="1"/>
      <p:bldP spid="32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63810D6A-6469-A0EF-1E6A-831A2FA2D136}"/>
              </a:ext>
            </a:extLst>
          </p:cNvPr>
          <p:cNvSpPr txBox="1"/>
          <p:nvPr/>
        </p:nvSpPr>
        <p:spPr>
          <a:xfrm>
            <a:off x="1996968" y="2890391"/>
            <a:ext cx="81980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/>
              <a:t>Dynamic </a:t>
            </a:r>
            <a:r>
              <a:rPr lang="it-IT" sz="4400" dirty="0" err="1"/>
              <a:t>topography</a:t>
            </a:r>
            <a:r>
              <a:rPr lang="it-IT" sz="4400" dirty="0"/>
              <a:t> and </a:t>
            </a:r>
            <a:r>
              <a:rPr lang="it-IT" sz="4400" dirty="0" err="1"/>
              <a:t>climate</a:t>
            </a:r>
            <a:endParaRPr lang="it-IT" sz="4400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4F6AEEA-1EC1-6321-D0A0-EA971CD1E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0562" y="6356350"/>
            <a:ext cx="5550877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43F6BE8-1CA2-6AD2-73AF-F97E01A54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096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79792D-6FE7-8B7A-77C4-704EED814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52D55682-5158-86A7-EF8F-E316B0996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3638" y="6415344"/>
            <a:ext cx="5584723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2582E92B-1745-F633-8970-C122474692BB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69FAB270-1D9E-26A8-72C4-856386402C1B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Background</a:t>
            </a:r>
            <a:endParaRPr lang="it-IT" sz="1944" b="1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A023359E-C46A-10F8-A10B-0DB79EBDC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345" y="1325740"/>
            <a:ext cx="5617206" cy="420652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DD1EA8FC-28EE-F8B4-E458-5908029FC8C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299"/>
          <a:stretch/>
        </p:blipFill>
        <p:spPr>
          <a:xfrm>
            <a:off x="6234575" y="1404644"/>
            <a:ext cx="5957425" cy="4048711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6CAD8FDB-9526-9909-DF4B-656F6A84EE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C26F497-8413-CEA1-A589-2B6381164933}"/>
              </a:ext>
            </a:extLst>
          </p:cNvPr>
          <p:cNvSpPr txBox="1"/>
          <p:nvPr/>
        </p:nvSpPr>
        <p:spPr>
          <a:xfrm>
            <a:off x="5537977" y="5428479"/>
            <a:ext cx="16849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/>
              <a:t>Jean Braun, 2010</a:t>
            </a:r>
          </a:p>
          <a:p>
            <a:r>
              <a:rPr lang="it-IT" sz="1600" i="1" dirty="0" err="1"/>
              <a:t>Figs</a:t>
            </a:r>
            <a:r>
              <a:rPr lang="it-IT" sz="1600" i="1" dirty="0"/>
              <a:t>. 1, 2</a:t>
            </a:r>
          </a:p>
        </p:txBody>
      </p:sp>
    </p:spTree>
    <p:extLst>
      <p:ext uri="{BB962C8B-B14F-4D97-AF65-F5344CB8AC3E}">
        <p14:creationId xmlns:p14="http://schemas.microsoft.com/office/powerpoint/2010/main" val="20714957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C4FF7-981F-F847-3D50-BD43DE1FBF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78083E5A-46C6-167A-7AD0-B4BD4C0AC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3638" y="6415344"/>
            <a:ext cx="5584723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4" name="Immagine 3" descr="Immagine che contiene pianeta, sfera, schermata, arte&#10;&#10;Il contenuto generato dall'IA potrebbe non essere corretto.">
            <a:extLst>
              <a:ext uri="{FF2B5EF4-FFF2-40B4-BE49-F238E27FC236}">
                <a16:creationId xmlns:a16="http://schemas.microsoft.com/office/drawing/2014/main" id="{B1F25640-FE43-1F2C-D4B3-FC9FC0826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8677" y="964463"/>
            <a:ext cx="7428271" cy="516504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834ADE2A-4836-11B7-18E3-3D408455FDB9}"/>
              </a:ext>
            </a:extLst>
          </p:cNvPr>
          <p:cNvSpPr txBox="1"/>
          <p:nvPr/>
        </p:nvSpPr>
        <p:spPr>
          <a:xfrm>
            <a:off x="8340213" y="6129506"/>
            <a:ext cx="17288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dirty="0" err="1"/>
              <a:t>Straume</a:t>
            </a:r>
            <a:r>
              <a:rPr lang="it-IT" sz="1400" i="1" dirty="0"/>
              <a:t> et al., 2024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30A8AD5D-2CD8-EC37-7208-D2C8CC7E5DCA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8572351-BD33-A836-95EA-E92A537AC9ED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Background</a:t>
            </a:r>
            <a:endParaRPr lang="it-IT" sz="1944" b="1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E3DBFBAC-9821-D567-193C-850ECAB7E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793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827637-1872-29B0-DF9E-73FBEAE810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BF7CEC15-25F7-4091-392C-A91B127F7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03638" y="6415344"/>
            <a:ext cx="5584723" cy="365125"/>
          </a:xfrm>
        </p:spPr>
        <p:txBody>
          <a:bodyPr/>
          <a:lstStyle/>
          <a:p>
            <a:r>
              <a:rPr lang="it-IT" dirty="0"/>
              <a:t>Alessandro Storer – University of Milan-Bicocca - 04.06.2025</a:t>
            </a:r>
          </a:p>
        </p:txBody>
      </p:sp>
      <p:pic>
        <p:nvPicPr>
          <p:cNvPr id="4" name="Immagine 3" descr="Immagine che contiene pianeta, sfera, schermata, arte&#10;&#10;Il contenuto generato dall'IA potrebbe non essere corretto.">
            <a:extLst>
              <a:ext uri="{FF2B5EF4-FFF2-40B4-BE49-F238E27FC236}">
                <a16:creationId xmlns:a16="http://schemas.microsoft.com/office/drawing/2014/main" id="{19633CED-3C2F-A5A4-3C0E-306AA19EF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28" y="915655"/>
            <a:ext cx="7428271" cy="5165043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FA59CD12-18C0-46BE-C0BC-95C31885ABC2}"/>
              </a:ext>
            </a:extLst>
          </p:cNvPr>
          <p:cNvSpPr txBox="1"/>
          <p:nvPr/>
        </p:nvSpPr>
        <p:spPr>
          <a:xfrm>
            <a:off x="219297" y="6158858"/>
            <a:ext cx="17288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dirty="0" err="1"/>
              <a:t>Straume</a:t>
            </a:r>
            <a:r>
              <a:rPr lang="it-IT" sz="1400" i="1" dirty="0"/>
              <a:t> et al., 2024</a:t>
            </a:r>
          </a:p>
        </p:txBody>
      </p: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49A59F05-1876-EE80-3444-FFFD004ED214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C23BD79-E165-4172-5264-105414EAB3C9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Background</a:t>
            </a:r>
            <a:endParaRPr lang="it-IT" sz="1944" b="1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60ED1D80-E7F6-8812-E5E6-BC871A4B48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3675" y="5593363"/>
            <a:ext cx="1089028" cy="112811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DA7FE584-C140-BA71-D2BC-90CA6FFDF077}"/>
              </a:ext>
            </a:extLst>
          </p:cNvPr>
          <p:cNvSpPr txBox="1"/>
          <p:nvPr/>
        </p:nvSpPr>
        <p:spPr>
          <a:xfrm>
            <a:off x="9183738" y="2258710"/>
            <a:ext cx="29894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Application to </a:t>
            </a:r>
            <a:r>
              <a:rPr lang="it-IT" sz="2400" b="1" i="1" dirty="0" err="1"/>
              <a:t>paleotopography</a:t>
            </a:r>
            <a:r>
              <a:rPr lang="it-IT" sz="2400" dirty="0"/>
              <a:t> and </a:t>
            </a:r>
            <a:r>
              <a:rPr lang="it-IT" sz="2400" b="1" i="1" dirty="0" err="1"/>
              <a:t>paleoclimate</a:t>
            </a:r>
            <a:r>
              <a:rPr lang="it-IT" sz="2400" dirty="0"/>
              <a:t> </a:t>
            </a:r>
            <a:r>
              <a:rPr lang="it-IT" sz="2400" dirty="0" err="1"/>
              <a:t>reconstructions</a:t>
            </a:r>
            <a:r>
              <a:rPr lang="it-IT" sz="2400" dirty="0"/>
              <a:t>  studies</a:t>
            </a:r>
          </a:p>
        </p:txBody>
      </p:sp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32E11037-DD02-3CEB-06A7-6F1694100269}"/>
              </a:ext>
            </a:extLst>
          </p:cNvPr>
          <p:cNvSpPr/>
          <p:nvPr/>
        </p:nvSpPr>
        <p:spPr>
          <a:xfrm>
            <a:off x="7988440" y="3228206"/>
            <a:ext cx="899921" cy="36512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4678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449</Words>
  <Application>Microsoft Office PowerPoint</Application>
  <PresentationFormat>Widescreen</PresentationFormat>
  <Paragraphs>75</Paragraphs>
  <Slides>12</Slides>
  <Notes>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8" baseType="lpstr">
      <vt:lpstr>Aptos</vt:lpstr>
      <vt:lpstr>Aptos Display</vt:lpstr>
      <vt:lpstr>Arial</vt:lpstr>
      <vt:lpstr>Cambria Math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 storer</dc:creator>
  <cp:lastModifiedBy>carlo storer</cp:lastModifiedBy>
  <cp:revision>16</cp:revision>
  <dcterms:created xsi:type="dcterms:W3CDTF">2025-05-18T09:35:37Z</dcterms:created>
  <dcterms:modified xsi:type="dcterms:W3CDTF">2025-06-01T13:24:48Z</dcterms:modified>
</cp:coreProperties>
</file>

<file path=docProps/thumbnail.jpeg>
</file>